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85" r:id="rId4"/>
    <p:sldId id="286" r:id="rId5"/>
    <p:sldId id="275" r:id="rId6"/>
    <p:sldId id="279" r:id="rId7"/>
    <p:sldId id="278" r:id="rId8"/>
    <p:sldId id="282" r:id="rId9"/>
    <p:sldId id="283" r:id="rId10"/>
    <p:sldId id="287" r:id="rId11"/>
    <p:sldId id="289" r:id="rId12"/>
    <p:sldId id="290" r:id="rId13"/>
    <p:sldId id="291" r:id="rId14"/>
    <p:sldId id="292" r:id="rId15"/>
    <p:sldId id="293" r:id="rId16"/>
    <p:sldId id="294" r:id="rId17"/>
    <p:sldId id="295" r:id="rId18"/>
    <p:sldId id="296" r:id="rId19"/>
    <p:sldId id="297" r:id="rId20"/>
    <p:sldId id="298" r:id="rId21"/>
    <p:sldId id="300" r:id="rId22"/>
    <p:sldId id="284"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8" d="100"/>
          <a:sy n="68" d="100"/>
        </p:scale>
        <p:origin x="96" y="21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258F5-F887-4B6A-A967-3EF78E672BDB}" type="doc">
      <dgm:prSet loTypeId="urn:microsoft.com/office/officeart/2009/3/layout/HorizontalOrganizationChart" loCatId="hierarchy" qsTypeId="urn:microsoft.com/office/officeart/2005/8/quickstyle/simple2" qsCatId="simple" csTypeId="urn:microsoft.com/office/officeart/2005/8/colors/colorful1" csCatId="colorful" phldr="1"/>
      <dgm:spPr/>
      <dgm:t>
        <a:bodyPr/>
        <a:lstStyle/>
        <a:p>
          <a:endParaRPr lang="en-US"/>
        </a:p>
      </dgm:t>
    </dgm:pt>
    <dgm:pt modelId="{CBD67553-8474-4516-8746-A50AE7A19C49}">
      <dgm:prSet phldrT="[Text]"/>
      <dgm:spPr/>
      <dgm:t>
        <a:bodyPr/>
        <a:lstStyle/>
        <a:p>
          <a:r>
            <a:rPr lang="en-US" dirty="0" smtClean="0"/>
            <a:t>Product Portfolio</a:t>
          </a:r>
          <a:endParaRPr lang="en-US" dirty="0"/>
        </a:p>
      </dgm:t>
    </dgm:pt>
    <dgm:pt modelId="{C819FB95-046D-4732-8C68-9057245FBEBA}" type="parTrans" cxnId="{BB12D76F-471A-4848-8D01-4F0660C660BE}">
      <dgm:prSet/>
      <dgm:spPr/>
      <dgm:t>
        <a:bodyPr/>
        <a:lstStyle/>
        <a:p>
          <a:endParaRPr lang="en-US"/>
        </a:p>
      </dgm:t>
    </dgm:pt>
    <dgm:pt modelId="{2E486774-5E7E-421C-991E-ED6DD8976B68}" type="sibTrans" cxnId="{BB12D76F-471A-4848-8D01-4F0660C660BE}">
      <dgm:prSet/>
      <dgm:spPr/>
      <dgm:t>
        <a:bodyPr/>
        <a:lstStyle/>
        <a:p>
          <a:endParaRPr lang="en-US"/>
        </a:p>
      </dgm:t>
    </dgm:pt>
    <dgm:pt modelId="{9F6BE8D3-9FF3-46F1-B9E7-5595564FFFAC}">
      <dgm:prSet phldrT="[Text]"/>
      <dgm:spPr>
        <a:solidFill>
          <a:schemeClr val="accent1">
            <a:lumMod val="75000"/>
          </a:schemeClr>
        </a:solidFill>
      </dgm:spPr>
      <dgm:t>
        <a:bodyPr/>
        <a:lstStyle/>
        <a:p>
          <a:r>
            <a:rPr lang="en-US" dirty="0" smtClean="0"/>
            <a:t>Primary </a:t>
          </a:r>
          <a:endParaRPr lang="en-US" dirty="0"/>
        </a:p>
      </dgm:t>
    </dgm:pt>
    <dgm:pt modelId="{462FD1F9-BDD4-4D8C-90AC-2C6FBE9AA77E}" type="parTrans" cxnId="{978A019C-830E-4C94-9EFA-37EC4433B3BD}">
      <dgm:prSet/>
      <dgm:spPr/>
      <dgm:t>
        <a:bodyPr/>
        <a:lstStyle/>
        <a:p>
          <a:endParaRPr lang="en-US"/>
        </a:p>
      </dgm:t>
    </dgm:pt>
    <dgm:pt modelId="{AE3CC9D0-0CFF-4853-90CB-508BE998D812}" type="sibTrans" cxnId="{978A019C-830E-4C94-9EFA-37EC4433B3BD}">
      <dgm:prSet/>
      <dgm:spPr/>
      <dgm:t>
        <a:bodyPr/>
        <a:lstStyle/>
        <a:p>
          <a:endParaRPr lang="en-US"/>
        </a:p>
      </dgm:t>
    </dgm:pt>
    <dgm:pt modelId="{22DE10DD-9F7A-4334-B982-449306D4D273}">
      <dgm:prSet phldrT="[Text]"/>
      <dgm:spPr>
        <a:solidFill>
          <a:schemeClr val="accent1">
            <a:lumMod val="75000"/>
          </a:schemeClr>
        </a:solidFill>
        <a:ln>
          <a:solidFill>
            <a:schemeClr val="accent1">
              <a:lumMod val="75000"/>
            </a:schemeClr>
          </a:solidFill>
        </a:ln>
      </dgm:spPr>
      <dgm:t>
        <a:bodyPr/>
        <a:lstStyle/>
        <a:p>
          <a:r>
            <a:rPr lang="en-US" dirty="0" smtClean="0"/>
            <a:t>Value Added-</a:t>
          </a:r>
          <a:endParaRPr lang="en-US" dirty="0"/>
        </a:p>
      </dgm:t>
    </dgm:pt>
    <dgm:pt modelId="{FF0C5D8B-DFB5-4066-A8B8-EB9DCD93889E}" type="parTrans" cxnId="{2915C7D7-53A4-4B17-AA7C-6ABB12B2F40D}">
      <dgm:prSet/>
      <dgm:spPr/>
      <dgm:t>
        <a:bodyPr/>
        <a:lstStyle/>
        <a:p>
          <a:endParaRPr lang="en-US"/>
        </a:p>
      </dgm:t>
    </dgm:pt>
    <dgm:pt modelId="{C14B48D2-70C2-42CF-98B5-2DA92FBF7F2B}" type="sibTrans" cxnId="{2915C7D7-53A4-4B17-AA7C-6ABB12B2F40D}">
      <dgm:prSet/>
      <dgm:spPr/>
      <dgm:t>
        <a:bodyPr/>
        <a:lstStyle/>
        <a:p>
          <a:endParaRPr lang="en-US"/>
        </a:p>
      </dgm:t>
    </dgm:pt>
    <dgm:pt modelId="{218DAC8D-7D79-40F3-B0C4-A5ED0B63DBE4}">
      <dgm:prSet phldrT="[Text]"/>
      <dgm:spPr/>
      <dgm:t>
        <a:bodyPr/>
        <a:lstStyle/>
        <a:p>
          <a:r>
            <a:rPr lang="en-US" dirty="0" smtClean="0"/>
            <a:t>Continental </a:t>
          </a:r>
          <a:endParaRPr lang="en-US" dirty="0"/>
        </a:p>
      </dgm:t>
    </dgm:pt>
    <dgm:pt modelId="{71DE451D-22C3-4588-8B33-1FB3EA349165}" type="parTrans" cxnId="{337C1E30-158D-40D4-BA58-3310D2633161}">
      <dgm:prSet/>
      <dgm:spPr/>
      <dgm:t>
        <a:bodyPr/>
        <a:lstStyle/>
        <a:p>
          <a:endParaRPr lang="en-US"/>
        </a:p>
      </dgm:t>
    </dgm:pt>
    <dgm:pt modelId="{B9AC7FE5-9F79-42C2-9104-8DA6DCA9CA7F}" type="sibTrans" cxnId="{337C1E30-158D-40D4-BA58-3310D2633161}">
      <dgm:prSet/>
      <dgm:spPr/>
      <dgm:t>
        <a:bodyPr/>
        <a:lstStyle/>
        <a:p>
          <a:endParaRPr lang="en-US"/>
        </a:p>
      </dgm:t>
    </dgm:pt>
    <dgm:pt modelId="{950B5791-8A90-4093-9CCA-4BBEA2E76CAB}">
      <dgm:prSet phldrT="[Text]"/>
      <dgm:spPr/>
      <dgm:t>
        <a:bodyPr/>
        <a:lstStyle/>
        <a:p>
          <a:r>
            <a:rPr lang="en-US" dirty="0" smtClean="0"/>
            <a:t>Deli</a:t>
          </a:r>
          <a:endParaRPr lang="en-US" dirty="0"/>
        </a:p>
      </dgm:t>
    </dgm:pt>
    <dgm:pt modelId="{D5D08FC1-8DD0-4108-9E7C-21A24B4B684E}" type="parTrans" cxnId="{5D67C7D5-E109-43C1-AACF-79B9782D6C56}">
      <dgm:prSet/>
      <dgm:spPr/>
      <dgm:t>
        <a:bodyPr/>
        <a:lstStyle/>
        <a:p>
          <a:endParaRPr lang="en-US"/>
        </a:p>
      </dgm:t>
    </dgm:pt>
    <dgm:pt modelId="{BFB0B20B-6116-4305-8711-E65B8637A6A5}" type="sibTrans" cxnId="{5D67C7D5-E109-43C1-AACF-79B9782D6C56}">
      <dgm:prSet/>
      <dgm:spPr/>
      <dgm:t>
        <a:bodyPr/>
        <a:lstStyle/>
        <a:p>
          <a:endParaRPr lang="en-US"/>
        </a:p>
      </dgm:t>
    </dgm:pt>
    <dgm:pt modelId="{4DB531AF-8058-4068-8201-71CB8BF79D95}">
      <dgm:prSet phldrT="[Text]"/>
      <dgm:spPr>
        <a:solidFill>
          <a:schemeClr val="accent1">
            <a:lumMod val="60000"/>
            <a:lumOff val="40000"/>
          </a:schemeClr>
        </a:solidFill>
      </dgm:spPr>
      <dgm:t>
        <a:bodyPr/>
        <a:lstStyle/>
        <a:p>
          <a:r>
            <a:rPr lang="en-US" dirty="0" smtClean="0"/>
            <a:t>Fresh</a:t>
          </a:r>
          <a:endParaRPr lang="en-US" dirty="0"/>
        </a:p>
      </dgm:t>
    </dgm:pt>
    <dgm:pt modelId="{6054D0BA-E9D1-4D32-9515-95570DC173D1}" type="parTrans" cxnId="{F854E0E2-4ECD-43DF-ABBF-C4A2A34DBA15}">
      <dgm:prSet/>
      <dgm:spPr/>
      <dgm:t>
        <a:bodyPr/>
        <a:lstStyle/>
        <a:p>
          <a:endParaRPr lang="en-US"/>
        </a:p>
      </dgm:t>
    </dgm:pt>
    <dgm:pt modelId="{A6A82CCC-B6DE-42B8-B912-872FAEE1F48D}" type="sibTrans" cxnId="{F854E0E2-4ECD-43DF-ABBF-C4A2A34DBA15}">
      <dgm:prSet/>
      <dgm:spPr/>
      <dgm:t>
        <a:bodyPr/>
        <a:lstStyle/>
        <a:p>
          <a:endParaRPr lang="en-US"/>
        </a:p>
      </dgm:t>
    </dgm:pt>
    <dgm:pt modelId="{50B08B82-B780-4056-A7EB-F07FB3DBB018}">
      <dgm:prSet phldrT="[Text]"/>
      <dgm:spPr>
        <a:solidFill>
          <a:schemeClr val="accent1">
            <a:lumMod val="60000"/>
            <a:lumOff val="40000"/>
          </a:schemeClr>
        </a:solidFill>
      </dgm:spPr>
      <dgm:t>
        <a:bodyPr/>
        <a:lstStyle/>
        <a:p>
          <a:r>
            <a:rPr lang="en-US" dirty="0" smtClean="0"/>
            <a:t>Frozen</a:t>
          </a:r>
          <a:endParaRPr lang="en-US" dirty="0"/>
        </a:p>
      </dgm:t>
    </dgm:pt>
    <dgm:pt modelId="{7BE9A947-E092-4FD9-BAF0-1A424C246C3D}" type="parTrans" cxnId="{BA3C6771-3061-489D-9E42-B2FBF97B0B3E}">
      <dgm:prSet/>
      <dgm:spPr/>
      <dgm:t>
        <a:bodyPr/>
        <a:lstStyle/>
        <a:p>
          <a:endParaRPr lang="en-US"/>
        </a:p>
      </dgm:t>
    </dgm:pt>
    <dgm:pt modelId="{D55078C1-389B-43A2-8892-12C98269F891}" type="sibTrans" cxnId="{BA3C6771-3061-489D-9E42-B2FBF97B0B3E}">
      <dgm:prSet/>
      <dgm:spPr/>
      <dgm:t>
        <a:bodyPr/>
        <a:lstStyle/>
        <a:p>
          <a:endParaRPr lang="en-US"/>
        </a:p>
      </dgm:t>
    </dgm:pt>
    <dgm:pt modelId="{DB0A33A3-0768-4ECF-A9AA-9459E947B76D}">
      <dgm:prSet phldrT="[Text]"/>
      <dgm:spPr/>
      <dgm:t>
        <a:bodyPr/>
        <a:lstStyle/>
        <a:p>
          <a:r>
            <a:rPr lang="en-US" dirty="0" smtClean="0"/>
            <a:t>Ethnic</a:t>
          </a:r>
          <a:endParaRPr lang="en-US" dirty="0"/>
        </a:p>
      </dgm:t>
    </dgm:pt>
    <dgm:pt modelId="{50B1ED63-B833-49A9-A6C6-3932F73FAD03}" type="parTrans" cxnId="{578D3588-5C13-46B7-AE23-66B1E89BA755}">
      <dgm:prSet/>
      <dgm:spPr/>
      <dgm:t>
        <a:bodyPr/>
        <a:lstStyle/>
        <a:p>
          <a:endParaRPr lang="en-US"/>
        </a:p>
      </dgm:t>
    </dgm:pt>
    <dgm:pt modelId="{BB20A149-049F-4C80-94F1-5174ED46ADBF}" type="sibTrans" cxnId="{578D3588-5C13-46B7-AE23-66B1E89BA755}">
      <dgm:prSet/>
      <dgm:spPr/>
      <dgm:t>
        <a:bodyPr/>
        <a:lstStyle/>
        <a:p>
          <a:endParaRPr lang="en-US"/>
        </a:p>
      </dgm:t>
    </dgm:pt>
    <dgm:pt modelId="{91168C53-44ED-4B57-B5E1-C8BFE8B4EBDA}">
      <dgm:prSet phldrT="[Text]"/>
      <dgm:spPr/>
      <dgm:t>
        <a:bodyPr/>
        <a:lstStyle/>
        <a:p>
          <a:r>
            <a:rPr lang="en-US" dirty="0" smtClean="0"/>
            <a:t>others</a:t>
          </a:r>
          <a:endParaRPr lang="en-US" dirty="0"/>
        </a:p>
      </dgm:t>
    </dgm:pt>
    <dgm:pt modelId="{15782164-CEC6-42F1-A8FE-C1C669F0BE9F}" type="parTrans" cxnId="{B3B1E98F-D4A4-4A65-9D90-CBDCAD1E56D0}">
      <dgm:prSet/>
      <dgm:spPr/>
      <dgm:t>
        <a:bodyPr/>
        <a:lstStyle/>
        <a:p>
          <a:endParaRPr lang="en-US"/>
        </a:p>
      </dgm:t>
    </dgm:pt>
    <dgm:pt modelId="{EA0FAD5B-08DF-41C4-A436-772B65365E0B}" type="sibTrans" cxnId="{B3B1E98F-D4A4-4A65-9D90-CBDCAD1E56D0}">
      <dgm:prSet/>
      <dgm:spPr/>
      <dgm:t>
        <a:bodyPr/>
        <a:lstStyle/>
        <a:p>
          <a:endParaRPr lang="en-US"/>
        </a:p>
      </dgm:t>
    </dgm:pt>
    <dgm:pt modelId="{BFD8CAE5-CD41-43C5-8525-E7EF829EDD44}">
      <dgm:prSet phldrT="[Text]"/>
      <dgm:spPr>
        <a:solidFill>
          <a:schemeClr val="accent4"/>
        </a:solidFill>
      </dgm:spPr>
      <dgm:t>
        <a:bodyPr/>
        <a:lstStyle/>
        <a:p>
          <a:r>
            <a:rPr lang="en-US" dirty="0" smtClean="0"/>
            <a:t> Meat Based</a:t>
          </a:r>
          <a:endParaRPr lang="en-US" dirty="0"/>
        </a:p>
      </dgm:t>
    </dgm:pt>
    <dgm:pt modelId="{108CF4F9-F726-4F54-87E7-5A55C839A667}" type="parTrans" cxnId="{974AAD79-AC07-49D4-BA22-4D2B2630759F}">
      <dgm:prSet/>
      <dgm:spPr/>
      <dgm:t>
        <a:bodyPr/>
        <a:lstStyle/>
        <a:p>
          <a:endParaRPr lang="en-US"/>
        </a:p>
      </dgm:t>
    </dgm:pt>
    <dgm:pt modelId="{9249AE06-D124-4AFF-813C-D1F9A2904575}" type="sibTrans" cxnId="{974AAD79-AC07-49D4-BA22-4D2B2630759F}">
      <dgm:prSet/>
      <dgm:spPr/>
      <dgm:t>
        <a:bodyPr/>
        <a:lstStyle/>
        <a:p>
          <a:endParaRPr lang="en-US"/>
        </a:p>
      </dgm:t>
    </dgm:pt>
    <dgm:pt modelId="{051331F2-F2DF-4446-9D26-6E05916D840B}">
      <dgm:prSet phldrT="[Text]"/>
      <dgm:spPr>
        <a:solidFill>
          <a:schemeClr val="accent6">
            <a:lumMod val="75000"/>
          </a:schemeClr>
        </a:solidFill>
      </dgm:spPr>
      <dgm:t>
        <a:bodyPr/>
        <a:lstStyle/>
        <a:p>
          <a:r>
            <a:rPr lang="en-US" dirty="0" smtClean="0"/>
            <a:t>Flour Based</a:t>
          </a:r>
          <a:endParaRPr lang="en-US" dirty="0"/>
        </a:p>
      </dgm:t>
    </dgm:pt>
    <dgm:pt modelId="{15653666-F7C2-4414-A78C-39015FB09080}" type="parTrans" cxnId="{FB14066C-E4AA-44BB-A4C5-2FB695C6F313}">
      <dgm:prSet/>
      <dgm:spPr/>
      <dgm:t>
        <a:bodyPr/>
        <a:lstStyle/>
        <a:p>
          <a:endParaRPr lang="en-US"/>
        </a:p>
      </dgm:t>
    </dgm:pt>
    <dgm:pt modelId="{E14DCF36-A1D4-45D3-A774-DF5B1B235F03}" type="sibTrans" cxnId="{FB14066C-E4AA-44BB-A4C5-2FB695C6F313}">
      <dgm:prSet/>
      <dgm:spPr/>
      <dgm:t>
        <a:bodyPr/>
        <a:lstStyle/>
        <a:p>
          <a:endParaRPr lang="en-US"/>
        </a:p>
      </dgm:t>
    </dgm:pt>
    <dgm:pt modelId="{6717E9FD-CAD6-4E93-BC74-93ECA30BE57E}">
      <dgm:prSet phldrT="[Text]"/>
      <dgm:spPr>
        <a:solidFill>
          <a:schemeClr val="accent6">
            <a:lumMod val="75000"/>
          </a:schemeClr>
        </a:solidFill>
      </dgm:spPr>
      <dgm:t>
        <a:bodyPr/>
        <a:lstStyle/>
        <a:p>
          <a:r>
            <a:rPr lang="en-US" dirty="0" smtClean="0"/>
            <a:t>Bakery/Snacks</a:t>
          </a:r>
          <a:endParaRPr lang="en-US" dirty="0"/>
        </a:p>
      </dgm:t>
    </dgm:pt>
    <dgm:pt modelId="{3EB8AA76-E27D-461B-9B95-20B2453ABC5E}" type="parTrans" cxnId="{DF1F0405-780E-4FCB-9D8B-266F91B5CFAC}">
      <dgm:prSet/>
      <dgm:spPr>
        <a:solidFill>
          <a:schemeClr val="accent6">
            <a:lumMod val="75000"/>
          </a:schemeClr>
        </a:solidFill>
      </dgm:spPr>
      <dgm:t>
        <a:bodyPr/>
        <a:lstStyle/>
        <a:p>
          <a:endParaRPr lang="en-US"/>
        </a:p>
      </dgm:t>
    </dgm:pt>
    <dgm:pt modelId="{482F1AE7-9CDB-4CFC-B093-8AD2A5344C17}" type="sibTrans" cxnId="{DF1F0405-780E-4FCB-9D8B-266F91B5CFAC}">
      <dgm:prSet/>
      <dgm:spPr/>
      <dgm:t>
        <a:bodyPr/>
        <a:lstStyle/>
        <a:p>
          <a:endParaRPr lang="en-US"/>
        </a:p>
      </dgm:t>
    </dgm:pt>
    <dgm:pt modelId="{ACA02440-534C-420D-BAA1-21EEB9D3AE50}">
      <dgm:prSet phldrT="[Text]"/>
      <dgm:spPr>
        <a:solidFill>
          <a:schemeClr val="accent6">
            <a:lumMod val="75000"/>
          </a:schemeClr>
        </a:solidFill>
      </dgm:spPr>
      <dgm:t>
        <a:bodyPr/>
        <a:lstStyle/>
        <a:p>
          <a:r>
            <a:rPr lang="en-US" dirty="0" err="1" smtClean="0"/>
            <a:t>Parathas</a:t>
          </a:r>
          <a:endParaRPr lang="en-US" dirty="0"/>
        </a:p>
      </dgm:t>
    </dgm:pt>
    <dgm:pt modelId="{70196A7C-F6D3-4F7A-BC87-C2AA357A9EBB}" type="parTrans" cxnId="{333D8433-0FB0-44A5-A7FF-55C938194C68}">
      <dgm:prSet/>
      <dgm:spPr/>
      <dgm:t>
        <a:bodyPr/>
        <a:lstStyle/>
        <a:p>
          <a:endParaRPr lang="en-US"/>
        </a:p>
      </dgm:t>
    </dgm:pt>
    <dgm:pt modelId="{77DBF941-7A51-4499-840D-44986E4365D2}" type="sibTrans" cxnId="{333D8433-0FB0-44A5-A7FF-55C938194C68}">
      <dgm:prSet/>
      <dgm:spPr/>
      <dgm:t>
        <a:bodyPr/>
        <a:lstStyle/>
        <a:p>
          <a:endParaRPr lang="en-US"/>
        </a:p>
      </dgm:t>
    </dgm:pt>
    <dgm:pt modelId="{3C23269D-4CCE-4627-A94D-162ED249409E}" type="pres">
      <dgm:prSet presAssocID="{8D8258F5-F887-4B6A-A967-3EF78E672BDB}" presName="hierChild1" presStyleCnt="0">
        <dgm:presLayoutVars>
          <dgm:orgChart val="1"/>
          <dgm:chPref val="1"/>
          <dgm:dir/>
          <dgm:animOne val="branch"/>
          <dgm:animLvl val="lvl"/>
          <dgm:resizeHandles/>
        </dgm:presLayoutVars>
      </dgm:prSet>
      <dgm:spPr/>
      <dgm:t>
        <a:bodyPr/>
        <a:lstStyle/>
        <a:p>
          <a:endParaRPr lang="en-US"/>
        </a:p>
      </dgm:t>
    </dgm:pt>
    <dgm:pt modelId="{756136D1-7D25-4331-BD3D-C17BCBDD99F4}" type="pres">
      <dgm:prSet presAssocID="{CBD67553-8474-4516-8746-A50AE7A19C49}" presName="hierRoot1" presStyleCnt="0">
        <dgm:presLayoutVars>
          <dgm:hierBranch val="init"/>
        </dgm:presLayoutVars>
      </dgm:prSet>
      <dgm:spPr/>
    </dgm:pt>
    <dgm:pt modelId="{D9B47DA9-CEB1-4A87-924A-CA92AEB92F4A}" type="pres">
      <dgm:prSet presAssocID="{CBD67553-8474-4516-8746-A50AE7A19C49}" presName="rootComposite1" presStyleCnt="0"/>
      <dgm:spPr/>
    </dgm:pt>
    <dgm:pt modelId="{261875DD-0B3F-401E-839B-D00064E5EEC5}" type="pres">
      <dgm:prSet presAssocID="{CBD67553-8474-4516-8746-A50AE7A19C49}" presName="rootText1" presStyleLbl="node0" presStyleIdx="0" presStyleCnt="1">
        <dgm:presLayoutVars>
          <dgm:chPref val="3"/>
        </dgm:presLayoutVars>
      </dgm:prSet>
      <dgm:spPr/>
      <dgm:t>
        <a:bodyPr/>
        <a:lstStyle/>
        <a:p>
          <a:endParaRPr lang="en-US"/>
        </a:p>
      </dgm:t>
    </dgm:pt>
    <dgm:pt modelId="{F8C9CEB4-0208-41C2-A337-428FBB6EF249}" type="pres">
      <dgm:prSet presAssocID="{CBD67553-8474-4516-8746-A50AE7A19C49}" presName="rootConnector1" presStyleLbl="node1" presStyleIdx="0" presStyleCnt="0"/>
      <dgm:spPr/>
      <dgm:t>
        <a:bodyPr/>
        <a:lstStyle/>
        <a:p>
          <a:endParaRPr lang="en-US"/>
        </a:p>
      </dgm:t>
    </dgm:pt>
    <dgm:pt modelId="{CA697CD2-DB59-4E6D-9862-59BC20042560}" type="pres">
      <dgm:prSet presAssocID="{CBD67553-8474-4516-8746-A50AE7A19C49}" presName="hierChild2" presStyleCnt="0"/>
      <dgm:spPr/>
    </dgm:pt>
    <dgm:pt modelId="{FE649CFE-2925-4519-9EE2-87541BECFB45}" type="pres">
      <dgm:prSet presAssocID="{462FD1F9-BDD4-4D8C-90AC-2C6FBE9AA77E}" presName="Name64" presStyleLbl="parChTrans1D2" presStyleIdx="0" presStyleCnt="2"/>
      <dgm:spPr/>
      <dgm:t>
        <a:bodyPr/>
        <a:lstStyle/>
        <a:p>
          <a:endParaRPr lang="en-US"/>
        </a:p>
      </dgm:t>
    </dgm:pt>
    <dgm:pt modelId="{66CA6C66-DADD-40AD-9975-10916804DA03}" type="pres">
      <dgm:prSet presAssocID="{9F6BE8D3-9FF3-46F1-B9E7-5595564FFFAC}" presName="hierRoot2" presStyleCnt="0">
        <dgm:presLayoutVars>
          <dgm:hierBranch val="init"/>
        </dgm:presLayoutVars>
      </dgm:prSet>
      <dgm:spPr/>
    </dgm:pt>
    <dgm:pt modelId="{8A11A34A-27CD-4621-A65D-63396FD8B0FB}" type="pres">
      <dgm:prSet presAssocID="{9F6BE8D3-9FF3-46F1-B9E7-5595564FFFAC}" presName="rootComposite" presStyleCnt="0"/>
      <dgm:spPr/>
    </dgm:pt>
    <dgm:pt modelId="{3D0FBD08-94BC-4E05-859E-E95E7850487F}" type="pres">
      <dgm:prSet presAssocID="{9F6BE8D3-9FF3-46F1-B9E7-5595564FFFAC}" presName="rootText" presStyleLbl="node2" presStyleIdx="0" presStyleCnt="2">
        <dgm:presLayoutVars>
          <dgm:chPref val="3"/>
        </dgm:presLayoutVars>
      </dgm:prSet>
      <dgm:spPr/>
      <dgm:t>
        <a:bodyPr/>
        <a:lstStyle/>
        <a:p>
          <a:endParaRPr lang="en-US"/>
        </a:p>
      </dgm:t>
    </dgm:pt>
    <dgm:pt modelId="{85715E75-64F9-4D25-B924-9B8B8CD09B36}" type="pres">
      <dgm:prSet presAssocID="{9F6BE8D3-9FF3-46F1-B9E7-5595564FFFAC}" presName="rootConnector" presStyleLbl="node2" presStyleIdx="0" presStyleCnt="2"/>
      <dgm:spPr/>
      <dgm:t>
        <a:bodyPr/>
        <a:lstStyle/>
        <a:p>
          <a:endParaRPr lang="en-US"/>
        </a:p>
      </dgm:t>
    </dgm:pt>
    <dgm:pt modelId="{A595BE6E-1F21-4758-9617-8F159EE732B7}" type="pres">
      <dgm:prSet presAssocID="{9F6BE8D3-9FF3-46F1-B9E7-5595564FFFAC}" presName="hierChild4" presStyleCnt="0"/>
      <dgm:spPr/>
    </dgm:pt>
    <dgm:pt modelId="{261BDD26-A7D0-4563-B245-02DE333E3BC1}" type="pres">
      <dgm:prSet presAssocID="{6054D0BA-E9D1-4D32-9515-95570DC173D1}" presName="Name64" presStyleLbl="parChTrans1D3" presStyleIdx="0" presStyleCnt="4"/>
      <dgm:spPr/>
      <dgm:t>
        <a:bodyPr/>
        <a:lstStyle/>
        <a:p>
          <a:endParaRPr lang="en-US"/>
        </a:p>
      </dgm:t>
    </dgm:pt>
    <dgm:pt modelId="{7FC4276D-22AB-4A0A-87E0-2CC77181F8CC}" type="pres">
      <dgm:prSet presAssocID="{4DB531AF-8058-4068-8201-71CB8BF79D95}" presName="hierRoot2" presStyleCnt="0">
        <dgm:presLayoutVars>
          <dgm:hierBranch val="init"/>
        </dgm:presLayoutVars>
      </dgm:prSet>
      <dgm:spPr/>
    </dgm:pt>
    <dgm:pt modelId="{75A14EF1-936E-4BE5-892C-90FCE3491768}" type="pres">
      <dgm:prSet presAssocID="{4DB531AF-8058-4068-8201-71CB8BF79D95}" presName="rootComposite" presStyleCnt="0"/>
      <dgm:spPr/>
    </dgm:pt>
    <dgm:pt modelId="{8992AF8E-B0D4-4B41-B646-A380781FCE1E}" type="pres">
      <dgm:prSet presAssocID="{4DB531AF-8058-4068-8201-71CB8BF79D95}" presName="rootText" presStyleLbl="node3" presStyleIdx="0" presStyleCnt="4">
        <dgm:presLayoutVars>
          <dgm:chPref val="3"/>
        </dgm:presLayoutVars>
      </dgm:prSet>
      <dgm:spPr/>
      <dgm:t>
        <a:bodyPr/>
        <a:lstStyle/>
        <a:p>
          <a:endParaRPr lang="en-US"/>
        </a:p>
      </dgm:t>
    </dgm:pt>
    <dgm:pt modelId="{70E6261E-2482-4253-990E-DC55AE165190}" type="pres">
      <dgm:prSet presAssocID="{4DB531AF-8058-4068-8201-71CB8BF79D95}" presName="rootConnector" presStyleLbl="node3" presStyleIdx="0" presStyleCnt="4"/>
      <dgm:spPr/>
      <dgm:t>
        <a:bodyPr/>
        <a:lstStyle/>
        <a:p>
          <a:endParaRPr lang="en-US"/>
        </a:p>
      </dgm:t>
    </dgm:pt>
    <dgm:pt modelId="{E665D15D-8CB6-4AA0-890F-ED536C7F4BAB}" type="pres">
      <dgm:prSet presAssocID="{4DB531AF-8058-4068-8201-71CB8BF79D95}" presName="hierChild4" presStyleCnt="0"/>
      <dgm:spPr/>
    </dgm:pt>
    <dgm:pt modelId="{D930C5D4-9280-4D2C-884C-E697C0ECD7CD}" type="pres">
      <dgm:prSet presAssocID="{4DB531AF-8058-4068-8201-71CB8BF79D95}" presName="hierChild5" presStyleCnt="0"/>
      <dgm:spPr/>
    </dgm:pt>
    <dgm:pt modelId="{1B11E59F-14D4-4CC3-A56D-814E80D58214}" type="pres">
      <dgm:prSet presAssocID="{7BE9A947-E092-4FD9-BAF0-1A424C246C3D}" presName="Name64" presStyleLbl="parChTrans1D3" presStyleIdx="1" presStyleCnt="4"/>
      <dgm:spPr/>
      <dgm:t>
        <a:bodyPr/>
        <a:lstStyle/>
        <a:p>
          <a:endParaRPr lang="en-US"/>
        </a:p>
      </dgm:t>
    </dgm:pt>
    <dgm:pt modelId="{60EDC3E5-A63E-4396-B3A0-1FCC002EFDCA}" type="pres">
      <dgm:prSet presAssocID="{50B08B82-B780-4056-A7EB-F07FB3DBB018}" presName="hierRoot2" presStyleCnt="0">
        <dgm:presLayoutVars>
          <dgm:hierBranch val="init"/>
        </dgm:presLayoutVars>
      </dgm:prSet>
      <dgm:spPr/>
    </dgm:pt>
    <dgm:pt modelId="{D391281F-844A-4ABF-8082-ED20F2AA07DC}" type="pres">
      <dgm:prSet presAssocID="{50B08B82-B780-4056-A7EB-F07FB3DBB018}" presName="rootComposite" presStyleCnt="0"/>
      <dgm:spPr/>
    </dgm:pt>
    <dgm:pt modelId="{E1572057-1DCC-46EE-B1BE-561973978EF4}" type="pres">
      <dgm:prSet presAssocID="{50B08B82-B780-4056-A7EB-F07FB3DBB018}" presName="rootText" presStyleLbl="node3" presStyleIdx="1" presStyleCnt="4">
        <dgm:presLayoutVars>
          <dgm:chPref val="3"/>
        </dgm:presLayoutVars>
      </dgm:prSet>
      <dgm:spPr/>
      <dgm:t>
        <a:bodyPr/>
        <a:lstStyle/>
        <a:p>
          <a:endParaRPr lang="en-US"/>
        </a:p>
      </dgm:t>
    </dgm:pt>
    <dgm:pt modelId="{F3559A9F-5E1E-4DC7-AA41-CD1ECDBFE0AF}" type="pres">
      <dgm:prSet presAssocID="{50B08B82-B780-4056-A7EB-F07FB3DBB018}" presName="rootConnector" presStyleLbl="node3" presStyleIdx="1" presStyleCnt="4"/>
      <dgm:spPr/>
      <dgm:t>
        <a:bodyPr/>
        <a:lstStyle/>
        <a:p>
          <a:endParaRPr lang="en-US"/>
        </a:p>
      </dgm:t>
    </dgm:pt>
    <dgm:pt modelId="{376038BC-AD07-4D89-953B-5AA9225F5C6D}" type="pres">
      <dgm:prSet presAssocID="{50B08B82-B780-4056-A7EB-F07FB3DBB018}" presName="hierChild4" presStyleCnt="0"/>
      <dgm:spPr/>
    </dgm:pt>
    <dgm:pt modelId="{DC2D9690-CE23-4965-A95A-DEC4497F2255}" type="pres">
      <dgm:prSet presAssocID="{50B08B82-B780-4056-A7EB-F07FB3DBB018}" presName="hierChild5" presStyleCnt="0"/>
      <dgm:spPr/>
    </dgm:pt>
    <dgm:pt modelId="{B6675142-6BDE-41BB-BE06-71AE099B8712}" type="pres">
      <dgm:prSet presAssocID="{9F6BE8D3-9FF3-46F1-B9E7-5595564FFFAC}" presName="hierChild5" presStyleCnt="0"/>
      <dgm:spPr/>
    </dgm:pt>
    <dgm:pt modelId="{286C00D3-09C3-4DF2-9B6D-D00B23D9D37F}" type="pres">
      <dgm:prSet presAssocID="{FF0C5D8B-DFB5-4066-A8B8-EB9DCD93889E}" presName="Name64" presStyleLbl="parChTrans1D2" presStyleIdx="1" presStyleCnt="2"/>
      <dgm:spPr/>
      <dgm:t>
        <a:bodyPr/>
        <a:lstStyle/>
        <a:p>
          <a:endParaRPr lang="en-US"/>
        </a:p>
      </dgm:t>
    </dgm:pt>
    <dgm:pt modelId="{B15D1D2F-593C-4B64-94E2-F7187E0C0EE0}" type="pres">
      <dgm:prSet presAssocID="{22DE10DD-9F7A-4334-B982-449306D4D273}" presName="hierRoot2" presStyleCnt="0">
        <dgm:presLayoutVars>
          <dgm:hierBranch val="init"/>
        </dgm:presLayoutVars>
      </dgm:prSet>
      <dgm:spPr/>
    </dgm:pt>
    <dgm:pt modelId="{3843F4E0-5655-40AC-9C65-E1A416620EC7}" type="pres">
      <dgm:prSet presAssocID="{22DE10DD-9F7A-4334-B982-449306D4D273}" presName="rootComposite" presStyleCnt="0"/>
      <dgm:spPr/>
    </dgm:pt>
    <dgm:pt modelId="{84282FA5-619B-44BB-A60A-3D4B45253345}" type="pres">
      <dgm:prSet presAssocID="{22DE10DD-9F7A-4334-B982-449306D4D273}" presName="rootText" presStyleLbl="node2" presStyleIdx="1" presStyleCnt="2">
        <dgm:presLayoutVars>
          <dgm:chPref val="3"/>
        </dgm:presLayoutVars>
      </dgm:prSet>
      <dgm:spPr/>
      <dgm:t>
        <a:bodyPr/>
        <a:lstStyle/>
        <a:p>
          <a:endParaRPr lang="en-US"/>
        </a:p>
      </dgm:t>
    </dgm:pt>
    <dgm:pt modelId="{27BDD50D-1AC8-474E-87F5-A75C42E96F4A}" type="pres">
      <dgm:prSet presAssocID="{22DE10DD-9F7A-4334-B982-449306D4D273}" presName="rootConnector" presStyleLbl="node2" presStyleIdx="1" presStyleCnt="2"/>
      <dgm:spPr/>
      <dgm:t>
        <a:bodyPr/>
        <a:lstStyle/>
        <a:p>
          <a:endParaRPr lang="en-US"/>
        </a:p>
      </dgm:t>
    </dgm:pt>
    <dgm:pt modelId="{C42AFE5D-C07C-4FA6-ADED-ED80C48C2354}" type="pres">
      <dgm:prSet presAssocID="{22DE10DD-9F7A-4334-B982-449306D4D273}" presName="hierChild4" presStyleCnt="0"/>
      <dgm:spPr/>
    </dgm:pt>
    <dgm:pt modelId="{02E3F4C1-0572-42BB-85C2-11F192B820C5}" type="pres">
      <dgm:prSet presAssocID="{108CF4F9-F726-4F54-87E7-5A55C839A667}" presName="Name64" presStyleLbl="parChTrans1D3" presStyleIdx="2" presStyleCnt="4"/>
      <dgm:spPr/>
      <dgm:t>
        <a:bodyPr/>
        <a:lstStyle/>
        <a:p>
          <a:endParaRPr lang="en-US"/>
        </a:p>
      </dgm:t>
    </dgm:pt>
    <dgm:pt modelId="{96C5AD15-AC53-44DA-875E-EB54734331EE}" type="pres">
      <dgm:prSet presAssocID="{BFD8CAE5-CD41-43C5-8525-E7EF829EDD44}" presName="hierRoot2" presStyleCnt="0">
        <dgm:presLayoutVars>
          <dgm:hierBranch val="init"/>
        </dgm:presLayoutVars>
      </dgm:prSet>
      <dgm:spPr/>
    </dgm:pt>
    <dgm:pt modelId="{F1085BA4-4FC6-40C6-ADA1-82B1B42BDB11}" type="pres">
      <dgm:prSet presAssocID="{BFD8CAE5-CD41-43C5-8525-E7EF829EDD44}" presName="rootComposite" presStyleCnt="0"/>
      <dgm:spPr/>
    </dgm:pt>
    <dgm:pt modelId="{1A7D329D-C8CE-43D3-8554-809266F5C72D}" type="pres">
      <dgm:prSet presAssocID="{BFD8CAE5-CD41-43C5-8525-E7EF829EDD44}" presName="rootText" presStyleLbl="node3" presStyleIdx="2" presStyleCnt="4">
        <dgm:presLayoutVars>
          <dgm:chPref val="3"/>
        </dgm:presLayoutVars>
      </dgm:prSet>
      <dgm:spPr/>
      <dgm:t>
        <a:bodyPr/>
        <a:lstStyle/>
        <a:p>
          <a:endParaRPr lang="en-US"/>
        </a:p>
      </dgm:t>
    </dgm:pt>
    <dgm:pt modelId="{6D8ACFB8-691E-42EA-8D32-04DFB9F56DAC}" type="pres">
      <dgm:prSet presAssocID="{BFD8CAE5-CD41-43C5-8525-E7EF829EDD44}" presName="rootConnector" presStyleLbl="node3" presStyleIdx="2" presStyleCnt="4"/>
      <dgm:spPr/>
      <dgm:t>
        <a:bodyPr/>
        <a:lstStyle/>
        <a:p>
          <a:endParaRPr lang="en-US"/>
        </a:p>
      </dgm:t>
    </dgm:pt>
    <dgm:pt modelId="{CBE8DACA-8C49-4AEF-9056-778F8759408A}" type="pres">
      <dgm:prSet presAssocID="{BFD8CAE5-CD41-43C5-8525-E7EF829EDD44}" presName="hierChild4" presStyleCnt="0"/>
      <dgm:spPr/>
    </dgm:pt>
    <dgm:pt modelId="{41656B0C-51F2-4178-ADF7-E966881789AB}" type="pres">
      <dgm:prSet presAssocID="{71DE451D-22C3-4588-8B33-1FB3EA349165}" presName="Name64" presStyleLbl="parChTrans1D4" presStyleIdx="0" presStyleCnt="6"/>
      <dgm:spPr/>
      <dgm:t>
        <a:bodyPr/>
        <a:lstStyle/>
        <a:p>
          <a:endParaRPr lang="en-US"/>
        </a:p>
      </dgm:t>
    </dgm:pt>
    <dgm:pt modelId="{62A3BBCE-A1B4-4605-9804-726C98E55652}" type="pres">
      <dgm:prSet presAssocID="{218DAC8D-7D79-40F3-B0C4-A5ED0B63DBE4}" presName="hierRoot2" presStyleCnt="0">
        <dgm:presLayoutVars>
          <dgm:hierBranch val="init"/>
        </dgm:presLayoutVars>
      </dgm:prSet>
      <dgm:spPr/>
    </dgm:pt>
    <dgm:pt modelId="{E53A4157-3A42-40D1-877F-082E2558F822}" type="pres">
      <dgm:prSet presAssocID="{218DAC8D-7D79-40F3-B0C4-A5ED0B63DBE4}" presName="rootComposite" presStyleCnt="0"/>
      <dgm:spPr/>
    </dgm:pt>
    <dgm:pt modelId="{65D407C2-AB8C-4B7E-9A2C-46F1E7D1AFAD}" type="pres">
      <dgm:prSet presAssocID="{218DAC8D-7D79-40F3-B0C4-A5ED0B63DBE4}" presName="rootText" presStyleLbl="node4" presStyleIdx="0" presStyleCnt="6">
        <dgm:presLayoutVars>
          <dgm:chPref val="3"/>
        </dgm:presLayoutVars>
      </dgm:prSet>
      <dgm:spPr/>
      <dgm:t>
        <a:bodyPr/>
        <a:lstStyle/>
        <a:p>
          <a:endParaRPr lang="en-US"/>
        </a:p>
      </dgm:t>
    </dgm:pt>
    <dgm:pt modelId="{E6BCAAD0-1B23-4757-B7DA-187FBCE73087}" type="pres">
      <dgm:prSet presAssocID="{218DAC8D-7D79-40F3-B0C4-A5ED0B63DBE4}" presName="rootConnector" presStyleLbl="node4" presStyleIdx="0" presStyleCnt="6"/>
      <dgm:spPr/>
      <dgm:t>
        <a:bodyPr/>
        <a:lstStyle/>
        <a:p>
          <a:endParaRPr lang="en-US"/>
        </a:p>
      </dgm:t>
    </dgm:pt>
    <dgm:pt modelId="{395E15A7-BF4E-4A02-9929-3F891E6C4B18}" type="pres">
      <dgm:prSet presAssocID="{218DAC8D-7D79-40F3-B0C4-A5ED0B63DBE4}" presName="hierChild4" presStyleCnt="0"/>
      <dgm:spPr/>
    </dgm:pt>
    <dgm:pt modelId="{A533BBB2-2078-4B26-A7FC-54E6CA27BCDC}" type="pres">
      <dgm:prSet presAssocID="{218DAC8D-7D79-40F3-B0C4-A5ED0B63DBE4}" presName="hierChild5" presStyleCnt="0"/>
      <dgm:spPr/>
    </dgm:pt>
    <dgm:pt modelId="{BA47B257-85DD-4F28-90F2-D84A74A9572C}" type="pres">
      <dgm:prSet presAssocID="{D5D08FC1-8DD0-4108-9E7C-21A24B4B684E}" presName="Name64" presStyleLbl="parChTrans1D4" presStyleIdx="1" presStyleCnt="6"/>
      <dgm:spPr/>
      <dgm:t>
        <a:bodyPr/>
        <a:lstStyle/>
        <a:p>
          <a:endParaRPr lang="en-US"/>
        </a:p>
      </dgm:t>
    </dgm:pt>
    <dgm:pt modelId="{58266728-9DA4-41B6-A744-220F93025B26}" type="pres">
      <dgm:prSet presAssocID="{950B5791-8A90-4093-9CCA-4BBEA2E76CAB}" presName="hierRoot2" presStyleCnt="0">
        <dgm:presLayoutVars>
          <dgm:hierBranch val="init"/>
        </dgm:presLayoutVars>
      </dgm:prSet>
      <dgm:spPr/>
    </dgm:pt>
    <dgm:pt modelId="{EEA56CC1-7D91-4665-A1C6-F85A84BCE47C}" type="pres">
      <dgm:prSet presAssocID="{950B5791-8A90-4093-9CCA-4BBEA2E76CAB}" presName="rootComposite" presStyleCnt="0"/>
      <dgm:spPr/>
    </dgm:pt>
    <dgm:pt modelId="{D6D60403-57FC-4544-8160-42A89070D3E9}" type="pres">
      <dgm:prSet presAssocID="{950B5791-8A90-4093-9CCA-4BBEA2E76CAB}" presName="rootText" presStyleLbl="node4" presStyleIdx="1" presStyleCnt="6">
        <dgm:presLayoutVars>
          <dgm:chPref val="3"/>
        </dgm:presLayoutVars>
      </dgm:prSet>
      <dgm:spPr/>
      <dgm:t>
        <a:bodyPr/>
        <a:lstStyle/>
        <a:p>
          <a:endParaRPr lang="en-US"/>
        </a:p>
      </dgm:t>
    </dgm:pt>
    <dgm:pt modelId="{4F700186-E30A-4B65-8F7D-319EB5A3A98C}" type="pres">
      <dgm:prSet presAssocID="{950B5791-8A90-4093-9CCA-4BBEA2E76CAB}" presName="rootConnector" presStyleLbl="node4" presStyleIdx="1" presStyleCnt="6"/>
      <dgm:spPr/>
      <dgm:t>
        <a:bodyPr/>
        <a:lstStyle/>
        <a:p>
          <a:endParaRPr lang="en-US"/>
        </a:p>
      </dgm:t>
    </dgm:pt>
    <dgm:pt modelId="{CE152870-9AEA-45D3-AADF-FE9EB97E6F2D}" type="pres">
      <dgm:prSet presAssocID="{950B5791-8A90-4093-9CCA-4BBEA2E76CAB}" presName="hierChild4" presStyleCnt="0"/>
      <dgm:spPr/>
    </dgm:pt>
    <dgm:pt modelId="{FF975A5B-BB64-43C7-87C9-31A9B359E13F}" type="pres">
      <dgm:prSet presAssocID="{950B5791-8A90-4093-9CCA-4BBEA2E76CAB}" presName="hierChild5" presStyleCnt="0"/>
      <dgm:spPr/>
    </dgm:pt>
    <dgm:pt modelId="{191A2E03-895D-4F8D-907A-F563955FE810}" type="pres">
      <dgm:prSet presAssocID="{50B1ED63-B833-49A9-A6C6-3932F73FAD03}" presName="Name64" presStyleLbl="parChTrans1D4" presStyleIdx="2" presStyleCnt="6"/>
      <dgm:spPr/>
      <dgm:t>
        <a:bodyPr/>
        <a:lstStyle/>
        <a:p>
          <a:endParaRPr lang="en-US"/>
        </a:p>
      </dgm:t>
    </dgm:pt>
    <dgm:pt modelId="{023C79BA-63B6-480E-8AB3-40E38527EF7E}" type="pres">
      <dgm:prSet presAssocID="{DB0A33A3-0768-4ECF-A9AA-9459E947B76D}" presName="hierRoot2" presStyleCnt="0">
        <dgm:presLayoutVars>
          <dgm:hierBranch val="init"/>
        </dgm:presLayoutVars>
      </dgm:prSet>
      <dgm:spPr/>
    </dgm:pt>
    <dgm:pt modelId="{A93D20D5-E2D4-4DD9-A206-34DB5F73917D}" type="pres">
      <dgm:prSet presAssocID="{DB0A33A3-0768-4ECF-A9AA-9459E947B76D}" presName="rootComposite" presStyleCnt="0"/>
      <dgm:spPr/>
    </dgm:pt>
    <dgm:pt modelId="{CF88F460-4401-4A5F-AC50-7F2AE07ECC11}" type="pres">
      <dgm:prSet presAssocID="{DB0A33A3-0768-4ECF-A9AA-9459E947B76D}" presName="rootText" presStyleLbl="node4" presStyleIdx="2" presStyleCnt="6">
        <dgm:presLayoutVars>
          <dgm:chPref val="3"/>
        </dgm:presLayoutVars>
      </dgm:prSet>
      <dgm:spPr/>
      <dgm:t>
        <a:bodyPr/>
        <a:lstStyle/>
        <a:p>
          <a:endParaRPr lang="en-US"/>
        </a:p>
      </dgm:t>
    </dgm:pt>
    <dgm:pt modelId="{3DB1E707-9B54-44F7-9C83-3C70F12E31F5}" type="pres">
      <dgm:prSet presAssocID="{DB0A33A3-0768-4ECF-A9AA-9459E947B76D}" presName="rootConnector" presStyleLbl="node4" presStyleIdx="2" presStyleCnt="6"/>
      <dgm:spPr/>
      <dgm:t>
        <a:bodyPr/>
        <a:lstStyle/>
        <a:p>
          <a:endParaRPr lang="en-US"/>
        </a:p>
      </dgm:t>
    </dgm:pt>
    <dgm:pt modelId="{75834B4F-5ECE-4F8D-8E5F-C9A700EA860C}" type="pres">
      <dgm:prSet presAssocID="{DB0A33A3-0768-4ECF-A9AA-9459E947B76D}" presName="hierChild4" presStyleCnt="0"/>
      <dgm:spPr/>
    </dgm:pt>
    <dgm:pt modelId="{F4E7C9FD-A62D-4710-A2F7-1F15951CB214}" type="pres">
      <dgm:prSet presAssocID="{DB0A33A3-0768-4ECF-A9AA-9459E947B76D}" presName="hierChild5" presStyleCnt="0"/>
      <dgm:spPr/>
    </dgm:pt>
    <dgm:pt modelId="{0EC74CC7-3ECB-4FAA-B514-AA130C931697}" type="pres">
      <dgm:prSet presAssocID="{15782164-CEC6-42F1-A8FE-C1C669F0BE9F}" presName="Name64" presStyleLbl="parChTrans1D4" presStyleIdx="3" presStyleCnt="6"/>
      <dgm:spPr/>
      <dgm:t>
        <a:bodyPr/>
        <a:lstStyle/>
        <a:p>
          <a:endParaRPr lang="en-US"/>
        </a:p>
      </dgm:t>
    </dgm:pt>
    <dgm:pt modelId="{6C0E011A-9E76-4B5E-B192-1CF693AAA7AB}" type="pres">
      <dgm:prSet presAssocID="{91168C53-44ED-4B57-B5E1-C8BFE8B4EBDA}" presName="hierRoot2" presStyleCnt="0">
        <dgm:presLayoutVars>
          <dgm:hierBranch val="init"/>
        </dgm:presLayoutVars>
      </dgm:prSet>
      <dgm:spPr/>
    </dgm:pt>
    <dgm:pt modelId="{CBBCA2BE-1246-4F28-B5C4-F85479B9C00D}" type="pres">
      <dgm:prSet presAssocID="{91168C53-44ED-4B57-B5E1-C8BFE8B4EBDA}" presName="rootComposite" presStyleCnt="0"/>
      <dgm:spPr/>
    </dgm:pt>
    <dgm:pt modelId="{03DAB947-15C6-4B6C-A35C-0C4F038CF3D2}" type="pres">
      <dgm:prSet presAssocID="{91168C53-44ED-4B57-B5E1-C8BFE8B4EBDA}" presName="rootText" presStyleLbl="node4" presStyleIdx="3" presStyleCnt="6">
        <dgm:presLayoutVars>
          <dgm:chPref val="3"/>
        </dgm:presLayoutVars>
      </dgm:prSet>
      <dgm:spPr/>
      <dgm:t>
        <a:bodyPr/>
        <a:lstStyle/>
        <a:p>
          <a:endParaRPr lang="en-US"/>
        </a:p>
      </dgm:t>
    </dgm:pt>
    <dgm:pt modelId="{A4B9846D-B86D-49B8-A7CB-57C648977726}" type="pres">
      <dgm:prSet presAssocID="{91168C53-44ED-4B57-B5E1-C8BFE8B4EBDA}" presName="rootConnector" presStyleLbl="node4" presStyleIdx="3" presStyleCnt="6"/>
      <dgm:spPr/>
      <dgm:t>
        <a:bodyPr/>
        <a:lstStyle/>
        <a:p>
          <a:endParaRPr lang="en-US"/>
        </a:p>
      </dgm:t>
    </dgm:pt>
    <dgm:pt modelId="{834E09AB-E005-4DB3-83F5-8BCE82D5AF34}" type="pres">
      <dgm:prSet presAssocID="{91168C53-44ED-4B57-B5E1-C8BFE8B4EBDA}" presName="hierChild4" presStyleCnt="0"/>
      <dgm:spPr/>
    </dgm:pt>
    <dgm:pt modelId="{0ECDC3D5-49F9-434A-B081-E5305EA0B06D}" type="pres">
      <dgm:prSet presAssocID="{91168C53-44ED-4B57-B5E1-C8BFE8B4EBDA}" presName="hierChild5" presStyleCnt="0"/>
      <dgm:spPr/>
    </dgm:pt>
    <dgm:pt modelId="{2584BFD7-417F-428F-A695-1695782A469C}" type="pres">
      <dgm:prSet presAssocID="{BFD8CAE5-CD41-43C5-8525-E7EF829EDD44}" presName="hierChild5" presStyleCnt="0"/>
      <dgm:spPr/>
    </dgm:pt>
    <dgm:pt modelId="{55F1966C-C4F1-4C80-B975-2D2510E35BE2}" type="pres">
      <dgm:prSet presAssocID="{15653666-F7C2-4414-A78C-39015FB09080}" presName="Name64" presStyleLbl="parChTrans1D3" presStyleIdx="3" presStyleCnt="4"/>
      <dgm:spPr/>
      <dgm:t>
        <a:bodyPr/>
        <a:lstStyle/>
        <a:p>
          <a:endParaRPr lang="en-US"/>
        </a:p>
      </dgm:t>
    </dgm:pt>
    <dgm:pt modelId="{F05F49C0-9841-4755-8479-445FCCCE30CE}" type="pres">
      <dgm:prSet presAssocID="{051331F2-F2DF-4446-9D26-6E05916D840B}" presName="hierRoot2" presStyleCnt="0">
        <dgm:presLayoutVars>
          <dgm:hierBranch val="init"/>
        </dgm:presLayoutVars>
      </dgm:prSet>
      <dgm:spPr/>
    </dgm:pt>
    <dgm:pt modelId="{9B1C244E-6283-49E7-A298-F260FF7005AB}" type="pres">
      <dgm:prSet presAssocID="{051331F2-F2DF-4446-9D26-6E05916D840B}" presName="rootComposite" presStyleCnt="0"/>
      <dgm:spPr/>
    </dgm:pt>
    <dgm:pt modelId="{0DAF8323-0758-4DF9-9786-92F0DC88CBAD}" type="pres">
      <dgm:prSet presAssocID="{051331F2-F2DF-4446-9D26-6E05916D840B}" presName="rootText" presStyleLbl="node3" presStyleIdx="3" presStyleCnt="4">
        <dgm:presLayoutVars>
          <dgm:chPref val="3"/>
        </dgm:presLayoutVars>
      </dgm:prSet>
      <dgm:spPr/>
      <dgm:t>
        <a:bodyPr/>
        <a:lstStyle/>
        <a:p>
          <a:endParaRPr lang="en-US"/>
        </a:p>
      </dgm:t>
    </dgm:pt>
    <dgm:pt modelId="{247B8BBD-6D11-4388-8BA3-E4DBD97F8E5D}" type="pres">
      <dgm:prSet presAssocID="{051331F2-F2DF-4446-9D26-6E05916D840B}" presName="rootConnector" presStyleLbl="node3" presStyleIdx="3" presStyleCnt="4"/>
      <dgm:spPr/>
      <dgm:t>
        <a:bodyPr/>
        <a:lstStyle/>
        <a:p>
          <a:endParaRPr lang="en-US"/>
        </a:p>
      </dgm:t>
    </dgm:pt>
    <dgm:pt modelId="{E5FB060B-E43E-4A18-9735-D789F1349842}" type="pres">
      <dgm:prSet presAssocID="{051331F2-F2DF-4446-9D26-6E05916D840B}" presName="hierChild4" presStyleCnt="0"/>
      <dgm:spPr/>
    </dgm:pt>
    <dgm:pt modelId="{18525141-32EA-4320-836A-5FF7CBC49AC4}" type="pres">
      <dgm:prSet presAssocID="{3EB8AA76-E27D-461B-9B95-20B2453ABC5E}" presName="Name64" presStyleLbl="parChTrans1D4" presStyleIdx="4" presStyleCnt="6"/>
      <dgm:spPr/>
      <dgm:t>
        <a:bodyPr/>
        <a:lstStyle/>
        <a:p>
          <a:endParaRPr lang="en-US"/>
        </a:p>
      </dgm:t>
    </dgm:pt>
    <dgm:pt modelId="{B373052F-1F18-431A-BFC2-CC2778EB03BA}" type="pres">
      <dgm:prSet presAssocID="{6717E9FD-CAD6-4E93-BC74-93ECA30BE57E}" presName="hierRoot2" presStyleCnt="0">
        <dgm:presLayoutVars>
          <dgm:hierBranch val="init"/>
        </dgm:presLayoutVars>
      </dgm:prSet>
      <dgm:spPr/>
    </dgm:pt>
    <dgm:pt modelId="{86FCC72A-BABE-4F42-8DD9-EFE065E1C898}" type="pres">
      <dgm:prSet presAssocID="{6717E9FD-CAD6-4E93-BC74-93ECA30BE57E}" presName="rootComposite" presStyleCnt="0"/>
      <dgm:spPr/>
    </dgm:pt>
    <dgm:pt modelId="{B88F7201-6986-45B8-9268-CE324A145E18}" type="pres">
      <dgm:prSet presAssocID="{6717E9FD-CAD6-4E93-BC74-93ECA30BE57E}" presName="rootText" presStyleLbl="node4" presStyleIdx="4" presStyleCnt="6">
        <dgm:presLayoutVars>
          <dgm:chPref val="3"/>
        </dgm:presLayoutVars>
      </dgm:prSet>
      <dgm:spPr/>
      <dgm:t>
        <a:bodyPr/>
        <a:lstStyle/>
        <a:p>
          <a:endParaRPr lang="en-US"/>
        </a:p>
      </dgm:t>
    </dgm:pt>
    <dgm:pt modelId="{28F45AF2-3E7D-4B28-9C0A-ED130EDD06F8}" type="pres">
      <dgm:prSet presAssocID="{6717E9FD-CAD6-4E93-BC74-93ECA30BE57E}" presName="rootConnector" presStyleLbl="node4" presStyleIdx="4" presStyleCnt="6"/>
      <dgm:spPr/>
      <dgm:t>
        <a:bodyPr/>
        <a:lstStyle/>
        <a:p>
          <a:endParaRPr lang="en-US"/>
        </a:p>
      </dgm:t>
    </dgm:pt>
    <dgm:pt modelId="{3B103AA5-A51E-4D93-9275-0040E0D78212}" type="pres">
      <dgm:prSet presAssocID="{6717E9FD-CAD6-4E93-BC74-93ECA30BE57E}" presName="hierChild4" presStyleCnt="0"/>
      <dgm:spPr/>
    </dgm:pt>
    <dgm:pt modelId="{52F41C79-BC4E-4BEA-AAF1-F31692E201C9}" type="pres">
      <dgm:prSet presAssocID="{6717E9FD-CAD6-4E93-BC74-93ECA30BE57E}" presName="hierChild5" presStyleCnt="0"/>
      <dgm:spPr/>
    </dgm:pt>
    <dgm:pt modelId="{50FB5AD3-BA15-4396-AA05-5764A56019E7}" type="pres">
      <dgm:prSet presAssocID="{70196A7C-F6D3-4F7A-BC87-C2AA357A9EBB}" presName="Name64" presStyleLbl="parChTrans1D4" presStyleIdx="5" presStyleCnt="6"/>
      <dgm:spPr/>
      <dgm:t>
        <a:bodyPr/>
        <a:lstStyle/>
        <a:p>
          <a:endParaRPr lang="en-US"/>
        </a:p>
      </dgm:t>
    </dgm:pt>
    <dgm:pt modelId="{138F1F59-FCF0-4474-8854-07A1EE61EC77}" type="pres">
      <dgm:prSet presAssocID="{ACA02440-534C-420D-BAA1-21EEB9D3AE50}" presName="hierRoot2" presStyleCnt="0">
        <dgm:presLayoutVars>
          <dgm:hierBranch val="init"/>
        </dgm:presLayoutVars>
      </dgm:prSet>
      <dgm:spPr/>
    </dgm:pt>
    <dgm:pt modelId="{1F8A3C22-270D-4958-A98A-61B94167DE5A}" type="pres">
      <dgm:prSet presAssocID="{ACA02440-534C-420D-BAA1-21EEB9D3AE50}" presName="rootComposite" presStyleCnt="0"/>
      <dgm:spPr/>
    </dgm:pt>
    <dgm:pt modelId="{9097D762-6BCD-4784-8ACC-61E898E3BC33}" type="pres">
      <dgm:prSet presAssocID="{ACA02440-534C-420D-BAA1-21EEB9D3AE50}" presName="rootText" presStyleLbl="node4" presStyleIdx="5" presStyleCnt="6">
        <dgm:presLayoutVars>
          <dgm:chPref val="3"/>
        </dgm:presLayoutVars>
      </dgm:prSet>
      <dgm:spPr/>
      <dgm:t>
        <a:bodyPr/>
        <a:lstStyle/>
        <a:p>
          <a:endParaRPr lang="en-US"/>
        </a:p>
      </dgm:t>
    </dgm:pt>
    <dgm:pt modelId="{23B7F745-8908-4514-8BFC-5E94AA77F964}" type="pres">
      <dgm:prSet presAssocID="{ACA02440-534C-420D-BAA1-21EEB9D3AE50}" presName="rootConnector" presStyleLbl="node4" presStyleIdx="5" presStyleCnt="6"/>
      <dgm:spPr/>
      <dgm:t>
        <a:bodyPr/>
        <a:lstStyle/>
        <a:p>
          <a:endParaRPr lang="en-US"/>
        </a:p>
      </dgm:t>
    </dgm:pt>
    <dgm:pt modelId="{67F97082-9A01-4E21-8E94-79F232864666}" type="pres">
      <dgm:prSet presAssocID="{ACA02440-534C-420D-BAA1-21EEB9D3AE50}" presName="hierChild4" presStyleCnt="0"/>
      <dgm:spPr/>
    </dgm:pt>
    <dgm:pt modelId="{0E56B3B6-885C-4555-A0D1-5AB49C0B0D0C}" type="pres">
      <dgm:prSet presAssocID="{ACA02440-534C-420D-BAA1-21EEB9D3AE50}" presName="hierChild5" presStyleCnt="0"/>
      <dgm:spPr/>
    </dgm:pt>
    <dgm:pt modelId="{FED7FAE3-2171-405D-90FD-445987894205}" type="pres">
      <dgm:prSet presAssocID="{051331F2-F2DF-4446-9D26-6E05916D840B}" presName="hierChild5" presStyleCnt="0"/>
      <dgm:spPr/>
    </dgm:pt>
    <dgm:pt modelId="{6D8F5E22-C328-430F-BF44-7647CEB89805}" type="pres">
      <dgm:prSet presAssocID="{22DE10DD-9F7A-4334-B982-449306D4D273}" presName="hierChild5" presStyleCnt="0"/>
      <dgm:spPr/>
    </dgm:pt>
    <dgm:pt modelId="{FBAD3B04-83F8-4617-A46D-032425323ADA}" type="pres">
      <dgm:prSet presAssocID="{CBD67553-8474-4516-8746-A50AE7A19C49}" presName="hierChild3" presStyleCnt="0"/>
      <dgm:spPr/>
    </dgm:pt>
  </dgm:ptLst>
  <dgm:cxnLst>
    <dgm:cxn modelId="{2034AFAA-8BB8-4267-940B-72D1F88ED906}" type="presOf" srcId="{950B5791-8A90-4093-9CCA-4BBEA2E76CAB}" destId="{4F700186-E30A-4B65-8F7D-319EB5A3A98C}" srcOrd="1" destOrd="0" presId="urn:microsoft.com/office/officeart/2009/3/layout/HorizontalOrganizationChart"/>
    <dgm:cxn modelId="{511CA785-9602-458B-8989-61D1F2B96280}" type="presOf" srcId="{108CF4F9-F726-4F54-87E7-5A55C839A667}" destId="{02E3F4C1-0572-42BB-85C2-11F192B820C5}" srcOrd="0" destOrd="0" presId="urn:microsoft.com/office/officeart/2009/3/layout/HorizontalOrganizationChart"/>
    <dgm:cxn modelId="{B0B16BEA-FC85-4435-9024-D49CAF0B6DB0}" type="presOf" srcId="{BFD8CAE5-CD41-43C5-8525-E7EF829EDD44}" destId="{1A7D329D-C8CE-43D3-8554-809266F5C72D}" srcOrd="0" destOrd="0" presId="urn:microsoft.com/office/officeart/2009/3/layout/HorizontalOrganizationChart"/>
    <dgm:cxn modelId="{974AAD79-AC07-49D4-BA22-4D2B2630759F}" srcId="{22DE10DD-9F7A-4334-B982-449306D4D273}" destId="{BFD8CAE5-CD41-43C5-8525-E7EF829EDD44}" srcOrd="0" destOrd="0" parTransId="{108CF4F9-F726-4F54-87E7-5A55C839A667}" sibTransId="{9249AE06-D124-4AFF-813C-D1F9A2904575}"/>
    <dgm:cxn modelId="{B3770DE8-6329-42AF-9C59-0C4192C30473}" type="presOf" srcId="{6054D0BA-E9D1-4D32-9515-95570DC173D1}" destId="{261BDD26-A7D0-4563-B245-02DE333E3BC1}" srcOrd="0" destOrd="0" presId="urn:microsoft.com/office/officeart/2009/3/layout/HorizontalOrganizationChart"/>
    <dgm:cxn modelId="{76BD89B8-872D-41A0-AC58-1C8E7088B2D6}" type="presOf" srcId="{50B08B82-B780-4056-A7EB-F07FB3DBB018}" destId="{E1572057-1DCC-46EE-B1BE-561973978EF4}" srcOrd="0" destOrd="0" presId="urn:microsoft.com/office/officeart/2009/3/layout/HorizontalOrganizationChart"/>
    <dgm:cxn modelId="{2915C7D7-53A4-4B17-AA7C-6ABB12B2F40D}" srcId="{CBD67553-8474-4516-8746-A50AE7A19C49}" destId="{22DE10DD-9F7A-4334-B982-449306D4D273}" srcOrd="1" destOrd="0" parTransId="{FF0C5D8B-DFB5-4066-A8B8-EB9DCD93889E}" sibTransId="{C14B48D2-70C2-42CF-98B5-2DA92FBF7F2B}"/>
    <dgm:cxn modelId="{4348C3D0-AA4E-425F-AEA3-45841FF53CAA}" type="presOf" srcId="{15782164-CEC6-42F1-A8FE-C1C669F0BE9F}" destId="{0EC74CC7-3ECB-4FAA-B514-AA130C931697}" srcOrd="0" destOrd="0" presId="urn:microsoft.com/office/officeart/2009/3/layout/HorizontalOrganizationChart"/>
    <dgm:cxn modelId="{D91AED1D-4D6B-4E50-B141-6F66B9A4BFBB}" type="presOf" srcId="{DB0A33A3-0768-4ECF-A9AA-9459E947B76D}" destId="{3DB1E707-9B54-44F7-9C83-3C70F12E31F5}" srcOrd="1" destOrd="0" presId="urn:microsoft.com/office/officeart/2009/3/layout/HorizontalOrganizationChart"/>
    <dgm:cxn modelId="{23BFADF5-389E-4F4E-AEA0-7737F41432CE}" type="presOf" srcId="{D5D08FC1-8DD0-4108-9E7C-21A24B4B684E}" destId="{BA47B257-85DD-4F28-90F2-D84A74A9572C}" srcOrd="0" destOrd="0" presId="urn:microsoft.com/office/officeart/2009/3/layout/HorizontalOrganizationChart"/>
    <dgm:cxn modelId="{E9ECAF32-7FBD-48EF-BC74-690E34F8930F}" type="presOf" srcId="{BFD8CAE5-CD41-43C5-8525-E7EF829EDD44}" destId="{6D8ACFB8-691E-42EA-8D32-04DFB9F56DAC}" srcOrd="1" destOrd="0" presId="urn:microsoft.com/office/officeart/2009/3/layout/HorizontalOrganizationChart"/>
    <dgm:cxn modelId="{FB14066C-E4AA-44BB-A4C5-2FB695C6F313}" srcId="{22DE10DD-9F7A-4334-B982-449306D4D273}" destId="{051331F2-F2DF-4446-9D26-6E05916D840B}" srcOrd="1" destOrd="0" parTransId="{15653666-F7C2-4414-A78C-39015FB09080}" sibTransId="{E14DCF36-A1D4-45D3-A774-DF5B1B235F03}"/>
    <dgm:cxn modelId="{478B9A56-1A5B-47D9-9CC0-EAD3712C1F8F}" type="presOf" srcId="{218DAC8D-7D79-40F3-B0C4-A5ED0B63DBE4}" destId="{65D407C2-AB8C-4B7E-9A2C-46F1E7D1AFAD}" srcOrd="0" destOrd="0" presId="urn:microsoft.com/office/officeart/2009/3/layout/HorizontalOrganizationChart"/>
    <dgm:cxn modelId="{B3B1E98F-D4A4-4A65-9D90-CBDCAD1E56D0}" srcId="{BFD8CAE5-CD41-43C5-8525-E7EF829EDD44}" destId="{91168C53-44ED-4B57-B5E1-C8BFE8B4EBDA}" srcOrd="3" destOrd="0" parTransId="{15782164-CEC6-42F1-A8FE-C1C669F0BE9F}" sibTransId="{EA0FAD5B-08DF-41C4-A436-772B65365E0B}"/>
    <dgm:cxn modelId="{F854E0E2-4ECD-43DF-ABBF-C4A2A34DBA15}" srcId="{9F6BE8D3-9FF3-46F1-B9E7-5595564FFFAC}" destId="{4DB531AF-8058-4068-8201-71CB8BF79D95}" srcOrd="0" destOrd="0" parTransId="{6054D0BA-E9D1-4D32-9515-95570DC173D1}" sibTransId="{A6A82CCC-B6DE-42B8-B912-872FAEE1F48D}"/>
    <dgm:cxn modelId="{31FDE004-4B75-4383-83AA-D16E8E275FD4}" type="presOf" srcId="{7BE9A947-E092-4FD9-BAF0-1A424C246C3D}" destId="{1B11E59F-14D4-4CC3-A56D-814E80D58214}" srcOrd="0" destOrd="0" presId="urn:microsoft.com/office/officeart/2009/3/layout/HorizontalOrganizationChart"/>
    <dgm:cxn modelId="{A77A8D39-F9F3-483A-AD02-BD328F1B3A70}" type="presOf" srcId="{4DB531AF-8058-4068-8201-71CB8BF79D95}" destId="{70E6261E-2482-4253-990E-DC55AE165190}" srcOrd="1" destOrd="0" presId="urn:microsoft.com/office/officeart/2009/3/layout/HorizontalOrganizationChart"/>
    <dgm:cxn modelId="{7C7024C9-0B34-4C23-BC18-AD5B23F0F904}" type="presOf" srcId="{051331F2-F2DF-4446-9D26-6E05916D840B}" destId="{0DAF8323-0758-4DF9-9786-92F0DC88CBAD}" srcOrd="0" destOrd="0" presId="urn:microsoft.com/office/officeart/2009/3/layout/HorizontalOrganizationChart"/>
    <dgm:cxn modelId="{4E8F39C4-B853-4DF3-8888-B0872E835FA1}" type="presOf" srcId="{ACA02440-534C-420D-BAA1-21EEB9D3AE50}" destId="{9097D762-6BCD-4784-8ACC-61E898E3BC33}" srcOrd="0" destOrd="0" presId="urn:microsoft.com/office/officeart/2009/3/layout/HorizontalOrganizationChart"/>
    <dgm:cxn modelId="{0AB8CA4E-E5AF-4B97-B1F0-21EAE851148B}" type="presOf" srcId="{950B5791-8A90-4093-9CCA-4BBEA2E76CAB}" destId="{D6D60403-57FC-4544-8160-42A89070D3E9}" srcOrd="0" destOrd="0" presId="urn:microsoft.com/office/officeart/2009/3/layout/HorizontalOrganizationChart"/>
    <dgm:cxn modelId="{DF1F0405-780E-4FCB-9D8B-266F91B5CFAC}" srcId="{051331F2-F2DF-4446-9D26-6E05916D840B}" destId="{6717E9FD-CAD6-4E93-BC74-93ECA30BE57E}" srcOrd="0" destOrd="0" parTransId="{3EB8AA76-E27D-461B-9B95-20B2453ABC5E}" sibTransId="{482F1AE7-9CDB-4CFC-B093-8AD2A5344C17}"/>
    <dgm:cxn modelId="{FDF74656-FAA4-4633-84F7-8B70158CE1C9}" type="presOf" srcId="{70196A7C-F6D3-4F7A-BC87-C2AA357A9EBB}" destId="{50FB5AD3-BA15-4396-AA05-5764A56019E7}" srcOrd="0" destOrd="0" presId="urn:microsoft.com/office/officeart/2009/3/layout/HorizontalOrganizationChart"/>
    <dgm:cxn modelId="{772E873C-3B1D-48EA-8A74-C8E7018C9334}" type="presOf" srcId="{22DE10DD-9F7A-4334-B982-449306D4D273}" destId="{84282FA5-619B-44BB-A60A-3D4B45253345}" srcOrd="0" destOrd="0" presId="urn:microsoft.com/office/officeart/2009/3/layout/HorizontalOrganizationChart"/>
    <dgm:cxn modelId="{EFF00D7D-4261-49E5-9CA1-74C3418DEDF6}" type="presOf" srcId="{ACA02440-534C-420D-BAA1-21EEB9D3AE50}" destId="{23B7F745-8908-4514-8BFC-5E94AA77F964}" srcOrd="1" destOrd="0" presId="urn:microsoft.com/office/officeart/2009/3/layout/HorizontalOrganizationChart"/>
    <dgm:cxn modelId="{7FC46338-65F8-46D7-9E18-D61BAE35A177}" type="presOf" srcId="{6717E9FD-CAD6-4E93-BC74-93ECA30BE57E}" destId="{28F45AF2-3E7D-4B28-9C0A-ED130EDD06F8}" srcOrd="1" destOrd="0" presId="urn:microsoft.com/office/officeart/2009/3/layout/HorizontalOrganizationChart"/>
    <dgm:cxn modelId="{847EBCDF-E021-4BD7-8264-F2F65FE10CA2}" type="presOf" srcId="{4DB531AF-8058-4068-8201-71CB8BF79D95}" destId="{8992AF8E-B0D4-4B41-B646-A380781FCE1E}" srcOrd="0" destOrd="0" presId="urn:microsoft.com/office/officeart/2009/3/layout/HorizontalOrganizationChart"/>
    <dgm:cxn modelId="{8E742C7F-465E-48A4-936D-A7EFBA44C415}" type="presOf" srcId="{6717E9FD-CAD6-4E93-BC74-93ECA30BE57E}" destId="{B88F7201-6986-45B8-9268-CE324A145E18}" srcOrd="0" destOrd="0" presId="urn:microsoft.com/office/officeart/2009/3/layout/HorizontalOrganizationChart"/>
    <dgm:cxn modelId="{5D67C7D5-E109-43C1-AACF-79B9782D6C56}" srcId="{BFD8CAE5-CD41-43C5-8525-E7EF829EDD44}" destId="{950B5791-8A90-4093-9CCA-4BBEA2E76CAB}" srcOrd="1" destOrd="0" parTransId="{D5D08FC1-8DD0-4108-9E7C-21A24B4B684E}" sibTransId="{BFB0B20B-6116-4305-8711-E65B8637A6A5}"/>
    <dgm:cxn modelId="{7593E84D-5D28-4EFB-AE1E-CB02F4772DF6}" type="presOf" srcId="{3EB8AA76-E27D-461B-9B95-20B2453ABC5E}" destId="{18525141-32EA-4320-836A-5FF7CBC49AC4}" srcOrd="0" destOrd="0" presId="urn:microsoft.com/office/officeart/2009/3/layout/HorizontalOrganizationChart"/>
    <dgm:cxn modelId="{BB12D76F-471A-4848-8D01-4F0660C660BE}" srcId="{8D8258F5-F887-4B6A-A967-3EF78E672BDB}" destId="{CBD67553-8474-4516-8746-A50AE7A19C49}" srcOrd="0" destOrd="0" parTransId="{C819FB95-046D-4732-8C68-9057245FBEBA}" sibTransId="{2E486774-5E7E-421C-991E-ED6DD8976B68}"/>
    <dgm:cxn modelId="{C99792E1-A108-4035-9F14-2D7973153702}" type="presOf" srcId="{91168C53-44ED-4B57-B5E1-C8BFE8B4EBDA}" destId="{A4B9846D-B86D-49B8-A7CB-57C648977726}" srcOrd="1" destOrd="0" presId="urn:microsoft.com/office/officeart/2009/3/layout/HorizontalOrganizationChart"/>
    <dgm:cxn modelId="{9A871888-7703-4D7B-9DB0-AD52702DC86D}" type="presOf" srcId="{8D8258F5-F887-4B6A-A967-3EF78E672BDB}" destId="{3C23269D-4CCE-4627-A94D-162ED249409E}" srcOrd="0" destOrd="0" presId="urn:microsoft.com/office/officeart/2009/3/layout/HorizontalOrganizationChart"/>
    <dgm:cxn modelId="{978A019C-830E-4C94-9EFA-37EC4433B3BD}" srcId="{CBD67553-8474-4516-8746-A50AE7A19C49}" destId="{9F6BE8D3-9FF3-46F1-B9E7-5595564FFFAC}" srcOrd="0" destOrd="0" parTransId="{462FD1F9-BDD4-4D8C-90AC-2C6FBE9AA77E}" sibTransId="{AE3CC9D0-0CFF-4853-90CB-508BE998D812}"/>
    <dgm:cxn modelId="{7BE73137-6341-4934-9465-60FD82A3D19C}" type="presOf" srcId="{FF0C5D8B-DFB5-4066-A8B8-EB9DCD93889E}" destId="{286C00D3-09C3-4DF2-9B6D-D00B23D9D37F}" srcOrd="0" destOrd="0" presId="urn:microsoft.com/office/officeart/2009/3/layout/HorizontalOrganizationChart"/>
    <dgm:cxn modelId="{B3FE547F-3DD8-423B-8DFE-5F59D44ACD56}" type="presOf" srcId="{CBD67553-8474-4516-8746-A50AE7A19C49}" destId="{F8C9CEB4-0208-41C2-A337-428FBB6EF249}" srcOrd="1" destOrd="0" presId="urn:microsoft.com/office/officeart/2009/3/layout/HorizontalOrganizationChart"/>
    <dgm:cxn modelId="{B49756DB-6422-4325-A30F-7154DD50EB63}" type="presOf" srcId="{9F6BE8D3-9FF3-46F1-B9E7-5595564FFFAC}" destId="{85715E75-64F9-4D25-B924-9B8B8CD09B36}" srcOrd="1" destOrd="0" presId="urn:microsoft.com/office/officeart/2009/3/layout/HorizontalOrganizationChart"/>
    <dgm:cxn modelId="{578D3588-5C13-46B7-AE23-66B1E89BA755}" srcId="{BFD8CAE5-CD41-43C5-8525-E7EF829EDD44}" destId="{DB0A33A3-0768-4ECF-A9AA-9459E947B76D}" srcOrd="2" destOrd="0" parTransId="{50B1ED63-B833-49A9-A6C6-3932F73FAD03}" sibTransId="{BB20A149-049F-4C80-94F1-5174ED46ADBF}"/>
    <dgm:cxn modelId="{51312398-D3E3-493D-AC1D-8EF751F87C2D}" type="presOf" srcId="{91168C53-44ED-4B57-B5E1-C8BFE8B4EBDA}" destId="{03DAB947-15C6-4B6C-A35C-0C4F038CF3D2}" srcOrd="0" destOrd="0" presId="urn:microsoft.com/office/officeart/2009/3/layout/HorizontalOrganizationChart"/>
    <dgm:cxn modelId="{4D39A21A-7D89-4F4A-8467-754B69A45BB0}" type="presOf" srcId="{218DAC8D-7D79-40F3-B0C4-A5ED0B63DBE4}" destId="{E6BCAAD0-1B23-4757-B7DA-187FBCE73087}" srcOrd="1" destOrd="0" presId="urn:microsoft.com/office/officeart/2009/3/layout/HorizontalOrganizationChart"/>
    <dgm:cxn modelId="{6C8B40AB-1A48-42DC-9733-E1E5927478F6}" type="presOf" srcId="{CBD67553-8474-4516-8746-A50AE7A19C49}" destId="{261875DD-0B3F-401E-839B-D00064E5EEC5}" srcOrd="0" destOrd="0" presId="urn:microsoft.com/office/officeart/2009/3/layout/HorizontalOrganizationChart"/>
    <dgm:cxn modelId="{267D39EC-57E9-40AB-91DB-9B792C19D880}" type="presOf" srcId="{462FD1F9-BDD4-4D8C-90AC-2C6FBE9AA77E}" destId="{FE649CFE-2925-4519-9EE2-87541BECFB45}" srcOrd="0" destOrd="0" presId="urn:microsoft.com/office/officeart/2009/3/layout/HorizontalOrganizationChart"/>
    <dgm:cxn modelId="{337C1E30-158D-40D4-BA58-3310D2633161}" srcId="{BFD8CAE5-CD41-43C5-8525-E7EF829EDD44}" destId="{218DAC8D-7D79-40F3-B0C4-A5ED0B63DBE4}" srcOrd="0" destOrd="0" parTransId="{71DE451D-22C3-4588-8B33-1FB3EA349165}" sibTransId="{B9AC7FE5-9F79-42C2-9104-8DA6DCA9CA7F}"/>
    <dgm:cxn modelId="{83529E5E-5A2D-4372-826D-0F227C5032D3}" type="presOf" srcId="{15653666-F7C2-4414-A78C-39015FB09080}" destId="{55F1966C-C4F1-4C80-B975-2D2510E35BE2}" srcOrd="0" destOrd="0" presId="urn:microsoft.com/office/officeart/2009/3/layout/HorizontalOrganizationChart"/>
    <dgm:cxn modelId="{3901355F-428D-418A-BA41-68566F1282C2}" type="presOf" srcId="{051331F2-F2DF-4446-9D26-6E05916D840B}" destId="{247B8BBD-6D11-4388-8BA3-E4DBD97F8E5D}" srcOrd="1" destOrd="0" presId="urn:microsoft.com/office/officeart/2009/3/layout/HorizontalOrganizationChart"/>
    <dgm:cxn modelId="{D4843FD4-EFCF-4BBB-9655-9333D2CC170F}" type="presOf" srcId="{71DE451D-22C3-4588-8B33-1FB3EA349165}" destId="{41656B0C-51F2-4178-ADF7-E966881789AB}" srcOrd="0" destOrd="0" presId="urn:microsoft.com/office/officeart/2009/3/layout/HorizontalOrganizationChart"/>
    <dgm:cxn modelId="{6986BD58-B970-4FE0-85E1-AFDFF2A7C588}" type="presOf" srcId="{DB0A33A3-0768-4ECF-A9AA-9459E947B76D}" destId="{CF88F460-4401-4A5F-AC50-7F2AE07ECC11}" srcOrd="0" destOrd="0" presId="urn:microsoft.com/office/officeart/2009/3/layout/HorizontalOrganizationChart"/>
    <dgm:cxn modelId="{7B879792-5488-4B6E-8733-9763F3A9DA9B}" type="presOf" srcId="{9F6BE8D3-9FF3-46F1-B9E7-5595564FFFAC}" destId="{3D0FBD08-94BC-4E05-859E-E95E7850487F}" srcOrd="0" destOrd="0" presId="urn:microsoft.com/office/officeart/2009/3/layout/HorizontalOrganizationChart"/>
    <dgm:cxn modelId="{BA3C6771-3061-489D-9E42-B2FBF97B0B3E}" srcId="{9F6BE8D3-9FF3-46F1-B9E7-5595564FFFAC}" destId="{50B08B82-B780-4056-A7EB-F07FB3DBB018}" srcOrd="1" destOrd="0" parTransId="{7BE9A947-E092-4FD9-BAF0-1A424C246C3D}" sibTransId="{D55078C1-389B-43A2-8892-12C98269F891}"/>
    <dgm:cxn modelId="{D277A129-AD62-4413-BBF9-ED13A8677322}" type="presOf" srcId="{50B1ED63-B833-49A9-A6C6-3932F73FAD03}" destId="{191A2E03-895D-4F8D-907A-F563955FE810}" srcOrd="0" destOrd="0" presId="urn:microsoft.com/office/officeart/2009/3/layout/HorizontalOrganizationChart"/>
    <dgm:cxn modelId="{333D8433-0FB0-44A5-A7FF-55C938194C68}" srcId="{051331F2-F2DF-4446-9D26-6E05916D840B}" destId="{ACA02440-534C-420D-BAA1-21EEB9D3AE50}" srcOrd="1" destOrd="0" parTransId="{70196A7C-F6D3-4F7A-BC87-C2AA357A9EBB}" sibTransId="{77DBF941-7A51-4499-840D-44986E4365D2}"/>
    <dgm:cxn modelId="{07BA8F24-EDDD-4FA5-A63E-9C69AFC91134}" type="presOf" srcId="{50B08B82-B780-4056-A7EB-F07FB3DBB018}" destId="{F3559A9F-5E1E-4DC7-AA41-CD1ECDBFE0AF}" srcOrd="1" destOrd="0" presId="urn:microsoft.com/office/officeart/2009/3/layout/HorizontalOrganizationChart"/>
    <dgm:cxn modelId="{27590AF3-995C-4186-814F-865C47E6570F}" type="presOf" srcId="{22DE10DD-9F7A-4334-B982-449306D4D273}" destId="{27BDD50D-1AC8-474E-87F5-A75C42E96F4A}" srcOrd="1" destOrd="0" presId="urn:microsoft.com/office/officeart/2009/3/layout/HorizontalOrganizationChart"/>
    <dgm:cxn modelId="{9E31DDA8-548B-4B47-9676-03A547D085CA}" type="presParOf" srcId="{3C23269D-4CCE-4627-A94D-162ED249409E}" destId="{756136D1-7D25-4331-BD3D-C17BCBDD99F4}" srcOrd="0" destOrd="0" presId="urn:microsoft.com/office/officeart/2009/3/layout/HorizontalOrganizationChart"/>
    <dgm:cxn modelId="{6EEBB3A5-6B62-479D-A9BE-669FB5043228}" type="presParOf" srcId="{756136D1-7D25-4331-BD3D-C17BCBDD99F4}" destId="{D9B47DA9-CEB1-4A87-924A-CA92AEB92F4A}" srcOrd="0" destOrd="0" presId="urn:microsoft.com/office/officeart/2009/3/layout/HorizontalOrganizationChart"/>
    <dgm:cxn modelId="{EC362A21-15E5-4F7C-96A5-7AA437FDF8D3}" type="presParOf" srcId="{D9B47DA9-CEB1-4A87-924A-CA92AEB92F4A}" destId="{261875DD-0B3F-401E-839B-D00064E5EEC5}" srcOrd="0" destOrd="0" presId="urn:microsoft.com/office/officeart/2009/3/layout/HorizontalOrganizationChart"/>
    <dgm:cxn modelId="{37DF550D-CA37-43DD-B404-938545346D3C}" type="presParOf" srcId="{D9B47DA9-CEB1-4A87-924A-CA92AEB92F4A}" destId="{F8C9CEB4-0208-41C2-A337-428FBB6EF249}" srcOrd="1" destOrd="0" presId="urn:microsoft.com/office/officeart/2009/3/layout/HorizontalOrganizationChart"/>
    <dgm:cxn modelId="{1BB97111-915F-48B9-8F99-8238EEF9E5B3}" type="presParOf" srcId="{756136D1-7D25-4331-BD3D-C17BCBDD99F4}" destId="{CA697CD2-DB59-4E6D-9862-59BC20042560}" srcOrd="1" destOrd="0" presId="urn:microsoft.com/office/officeart/2009/3/layout/HorizontalOrganizationChart"/>
    <dgm:cxn modelId="{10049420-35AB-4058-9BB0-A258A5D9D7AC}" type="presParOf" srcId="{CA697CD2-DB59-4E6D-9862-59BC20042560}" destId="{FE649CFE-2925-4519-9EE2-87541BECFB45}" srcOrd="0" destOrd="0" presId="urn:microsoft.com/office/officeart/2009/3/layout/HorizontalOrganizationChart"/>
    <dgm:cxn modelId="{88604C97-03EC-41C3-8459-56A86110484B}" type="presParOf" srcId="{CA697CD2-DB59-4E6D-9862-59BC20042560}" destId="{66CA6C66-DADD-40AD-9975-10916804DA03}" srcOrd="1" destOrd="0" presId="urn:microsoft.com/office/officeart/2009/3/layout/HorizontalOrganizationChart"/>
    <dgm:cxn modelId="{8D94608E-EB4E-41F8-A784-6B2D1E36CEFB}" type="presParOf" srcId="{66CA6C66-DADD-40AD-9975-10916804DA03}" destId="{8A11A34A-27CD-4621-A65D-63396FD8B0FB}" srcOrd="0" destOrd="0" presId="urn:microsoft.com/office/officeart/2009/3/layout/HorizontalOrganizationChart"/>
    <dgm:cxn modelId="{0F7BCF6A-1136-4A3A-BAEF-F83E3C95E9D7}" type="presParOf" srcId="{8A11A34A-27CD-4621-A65D-63396FD8B0FB}" destId="{3D0FBD08-94BC-4E05-859E-E95E7850487F}" srcOrd="0" destOrd="0" presId="urn:microsoft.com/office/officeart/2009/3/layout/HorizontalOrganizationChart"/>
    <dgm:cxn modelId="{31AE1632-BACF-4B0E-8C70-11D73FF64EED}" type="presParOf" srcId="{8A11A34A-27CD-4621-A65D-63396FD8B0FB}" destId="{85715E75-64F9-4D25-B924-9B8B8CD09B36}" srcOrd="1" destOrd="0" presId="urn:microsoft.com/office/officeart/2009/3/layout/HorizontalOrganizationChart"/>
    <dgm:cxn modelId="{287A9A41-5267-49CB-8193-A3496A0145CC}" type="presParOf" srcId="{66CA6C66-DADD-40AD-9975-10916804DA03}" destId="{A595BE6E-1F21-4758-9617-8F159EE732B7}" srcOrd="1" destOrd="0" presId="urn:microsoft.com/office/officeart/2009/3/layout/HorizontalOrganizationChart"/>
    <dgm:cxn modelId="{924ADA9E-7BCB-4C19-AE34-FBEB39963730}" type="presParOf" srcId="{A595BE6E-1F21-4758-9617-8F159EE732B7}" destId="{261BDD26-A7D0-4563-B245-02DE333E3BC1}" srcOrd="0" destOrd="0" presId="urn:microsoft.com/office/officeart/2009/3/layout/HorizontalOrganizationChart"/>
    <dgm:cxn modelId="{D2D4DE27-58EF-4561-A852-284AF5258DEF}" type="presParOf" srcId="{A595BE6E-1F21-4758-9617-8F159EE732B7}" destId="{7FC4276D-22AB-4A0A-87E0-2CC77181F8CC}" srcOrd="1" destOrd="0" presId="urn:microsoft.com/office/officeart/2009/3/layout/HorizontalOrganizationChart"/>
    <dgm:cxn modelId="{99508515-481C-4476-A1C6-195D944C79B4}" type="presParOf" srcId="{7FC4276D-22AB-4A0A-87E0-2CC77181F8CC}" destId="{75A14EF1-936E-4BE5-892C-90FCE3491768}" srcOrd="0" destOrd="0" presId="urn:microsoft.com/office/officeart/2009/3/layout/HorizontalOrganizationChart"/>
    <dgm:cxn modelId="{545F381D-B4DF-44A7-B860-60A87A379A99}" type="presParOf" srcId="{75A14EF1-936E-4BE5-892C-90FCE3491768}" destId="{8992AF8E-B0D4-4B41-B646-A380781FCE1E}" srcOrd="0" destOrd="0" presId="urn:microsoft.com/office/officeart/2009/3/layout/HorizontalOrganizationChart"/>
    <dgm:cxn modelId="{878193B8-1BC6-493C-B48B-B9CFC6681889}" type="presParOf" srcId="{75A14EF1-936E-4BE5-892C-90FCE3491768}" destId="{70E6261E-2482-4253-990E-DC55AE165190}" srcOrd="1" destOrd="0" presId="urn:microsoft.com/office/officeart/2009/3/layout/HorizontalOrganizationChart"/>
    <dgm:cxn modelId="{B2203778-DBE6-4580-8C98-F9361FDE5E97}" type="presParOf" srcId="{7FC4276D-22AB-4A0A-87E0-2CC77181F8CC}" destId="{E665D15D-8CB6-4AA0-890F-ED536C7F4BAB}" srcOrd="1" destOrd="0" presId="urn:microsoft.com/office/officeart/2009/3/layout/HorizontalOrganizationChart"/>
    <dgm:cxn modelId="{4EB5B0AA-3CEB-43C7-8316-CFF12FEDC746}" type="presParOf" srcId="{7FC4276D-22AB-4A0A-87E0-2CC77181F8CC}" destId="{D930C5D4-9280-4D2C-884C-E697C0ECD7CD}" srcOrd="2" destOrd="0" presId="urn:microsoft.com/office/officeart/2009/3/layout/HorizontalOrganizationChart"/>
    <dgm:cxn modelId="{92232DCF-731B-4386-9468-A1871F16F959}" type="presParOf" srcId="{A595BE6E-1F21-4758-9617-8F159EE732B7}" destId="{1B11E59F-14D4-4CC3-A56D-814E80D58214}" srcOrd="2" destOrd="0" presId="urn:microsoft.com/office/officeart/2009/3/layout/HorizontalOrganizationChart"/>
    <dgm:cxn modelId="{0C3901AE-A493-49F3-99D8-A6476E7FE1A5}" type="presParOf" srcId="{A595BE6E-1F21-4758-9617-8F159EE732B7}" destId="{60EDC3E5-A63E-4396-B3A0-1FCC002EFDCA}" srcOrd="3" destOrd="0" presId="urn:microsoft.com/office/officeart/2009/3/layout/HorizontalOrganizationChart"/>
    <dgm:cxn modelId="{E1250BDF-A6C4-470A-86BB-1A914F90B5FB}" type="presParOf" srcId="{60EDC3E5-A63E-4396-B3A0-1FCC002EFDCA}" destId="{D391281F-844A-4ABF-8082-ED20F2AA07DC}" srcOrd="0" destOrd="0" presId="urn:microsoft.com/office/officeart/2009/3/layout/HorizontalOrganizationChart"/>
    <dgm:cxn modelId="{6CEA44A0-161E-4D40-8A8A-630EBDEC2A20}" type="presParOf" srcId="{D391281F-844A-4ABF-8082-ED20F2AA07DC}" destId="{E1572057-1DCC-46EE-B1BE-561973978EF4}" srcOrd="0" destOrd="0" presId="urn:microsoft.com/office/officeart/2009/3/layout/HorizontalOrganizationChart"/>
    <dgm:cxn modelId="{5A9E2E1D-0DD7-4A4F-8AD3-A229AE6F26B9}" type="presParOf" srcId="{D391281F-844A-4ABF-8082-ED20F2AA07DC}" destId="{F3559A9F-5E1E-4DC7-AA41-CD1ECDBFE0AF}" srcOrd="1" destOrd="0" presId="urn:microsoft.com/office/officeart/2009/3/layout/HorizontalOrganizationChart"/>
    <dgm:cxn modelId="{525B957F-E932-4DC6-9411-5C7C03F55D2E}" type="presParOf" srcId="{60EDC3E5-A63E-4396-B3A0-1FCC002EFDCA}" destId="{376038BC-AD07-4D89-953B-5AA9225F5C6D}" srcOrd="1" destOrd="0" presId="urn:microsoft.com/office/officeart/2009/3/layout/HorizontalOrganizationChart"/>
    <dgm:cxn modelId="{0365CE74-C35B-4DB8-9766-9DC7E6342D70}" type="presParOf" srcId="{60EDC3E5-A63E-4396-B3A0-1FCC002EFDCA}" destId="{DC2D9690-CE23-4965-A95A-DEC4497F2255}" srcOrd="2" destOrd="0" presId="urn:microsoft.com/office/officeart/2009/3/layout/HorizontalOrganizationChart"/>
    <dgm:cxn modelId="{096FB209-4774-4F4C-AAA1-3429F45F16E4}" type="presParOf" srcId="{66CA6C66-DADD-40AD-9975-10916804DA03}" destId="{B6675142-6BDE-41BB-BE06-71AE099B8712}" srcOrd="2" destOrd="0" presId="urn:microsoft.com/office/officeart/2009/3/layout/HorizontalOrganizationChart"/>
    <dgm:cxn modelId="{C19BC168-4026-4ED2-A738-ED8A63216E06}" type="presParOf" srcId="{CA697CD2-DB59-4E6D-9862-59BC20042560}" destId="{286C00D3-09C3-4DF2-9B6D-D00B23D9D37F}" srcOrd="2" destOrd="0" presId="urn:microsoft.com/office/officeart/2009/3/layout/HorizontalOrganizationChart"/>
    <dgm:cxn modelId="{2489AF00-F963-410C-827E-F07E4A401EA9}" type="presParOf" srcId="{CA697CD2-DB59-4E6D-9862-59BC20042560}" destId="{B15D1D2F-593C-4B64-94E2-F7187E0C0EE0}" srcOrd="3" destOrd="0" presId="urn:microsoft.com/office/officeart/2009/3/layout/HorizontalOrganizationChart"/>
    <dgm:cxn modelId="{C5CD23E6-D0DD-4DA1-9140-5E2F1DFE4E78}" type="presParOf" srcId="{B15D1D2F-593C-4B64-94E2-F7187E0C0EE0}" destId="{3843F4E0-5655-40AC-9C65-E1A416620EC7}" srcOrd="0" destOrd="0" presId="urn:microsoft.com/office/officeart/2009/3/layout/HorizontalOrganizationChart"/>
    <dgm:cxn modelId="{D6941F81-50D0-43C2-B446-4BFCCE48AC1C}" type="presParOf" srcId="{3843F4E0-5655-40AC-9C65-E1A416620EC7}" destId="{84282FA5-619B-44BB-A60A-3D4B45253345}" srcOrd="0" destOrd="0" presId="urn:microsoft.com/office/officeart/2009/3/layout/HorizontalOrganizationChart"/>
    <dgm:cxn modelId="{51CD71C4-F856-4F27-8240-52BCD3937B97}" type="presParOf" srcId="{3843F4E0-5655-40AC-9C65-E1A416620EC7}" destId="{27BDD50D-1AC8-474E-87F5-A75C42E96F4A}" srcOrd="1" destOrd="0" presId="urn:microsoft.com/office/officeart/2009/3/layout/HorizontalOrganizationChart"/>
    <dgm:cxn modelId="{90FF6874-490D-4542-A9B0-F70EC5E33D51}" type="presParOf" srcId="{B15D1D2F-593C-4B64-94E2-F7187E0C0EE0}" destId="{C42AFE5D-C07C-4FA6-ADED-ED80C48C2354}" srcOrd="1" destOrd="0" presId="urn:microsoft.com/office/officeart/2009/3/layout/HorizontalOrganizationChart"/>
    <dgm:cxn modelId="{3B0EE639-47D3-4F59-8107-612217384A18}" type="presParOf" srcId="{C42AFE5D-C07C-4FA6-ADED-ED80C48C2354}" destId="{02E3F4C1-0572-42BB-85C2-11F192B820C5}" srcOrd="0" destOrd="0" presId="urn:microsoft.com/office/officeart/2009/3/layout/HorizontalOrganizationChart"/>
    <dgm:cxn modelId="{3A839746-B945-4C5C-A971-96E3926E8A88}" type="presParOf" srcId="{C42AFE5D-C07C-4FA6-ADED-ED80C48C2354}" destId="{96C5AD15-AC53-44DA-875E-EB54734331EE}" srcOrd="1" destOrd="0" presId="urn:microsoft.com/office/officeart/2009/3/layout/HorizontalOrganizationChart"/>
    <dgm:cxn modelId="{143324FA-C3BE-4409-84C4-1BB871719BF0}" type="presParOf" srcId="{96C5AD15-AC53-44DA-875E-EB54734331EE}" destId="{F1085BA4-4FC6-40C6-ADA1-82B1B42BDB11}" srcOrd="0" destOrd="0" presId="urn:microsoft.com/office/officeart/2009/3/layout/HorizontalOrganizationChart"/>
    <dgm:cxn modelId="{EBE975B0-E2E1-4BD1-BE10-6C3E564EE606}" type="presParOf" srcId="{F1085BA4-4FC6-40C6-ADA1-82B1B42BDB11}" destId="{1A7D329D-C8CE-43D3-8554-809266F5C72D}" srcOrd="0" destOrd="0" presId="urn:microsoft.com/office/officeart/2009/3/layout/HorizontalOrganizationChart"/>
    <dgm:cxn modelId="{E5DDC4E5-09D3-4974-860A-A080894EE97F}" type="presParOf" srcId="{F1085BA4-4FC6-40C6-ADA1-82B1B42BDB11}" destId="{6D8ACFB8-691E-42EA-8D32-04DFB9F56DAC}" srcOrd="1" destOrd="0" presId="urn:microsoft.com/office/officeart/2009/3/layout/HorizontalOrganizationChart"/>
    <dgm:cxn modelId="{29C31F8B-060A-4297-898B-94763E375F9C}" type="presParOf" srcId="{96C5AD15-AC53-44DA-875E-EB54734331EE}" destId="{CBE8DACA-8C49-4AEF-9056-778F8759408A}" srcOrd="1" destOrd="0" presId="urn:microsoft.com/office/officeart/2009/3/layout/HorizontalOrganizationChart"/>
    <dgm:cxn modelId="{3A0EA9B5-9DE3-4380-9C5C-5E477B7F17E1}" type="presParOf" srcId="{CBE8DACA-8C49-4AEF-9056-778F8759408A}" destId="{41656B0C-51F2-4178-ADF7-E966881789AB}" srcOrd="0" destOrd="0" presId="urn:microsoft.com/office/officeart/2009/3/layout/HorizontalOrganizationChart"/>
    <dgm:cxn modelId="{2B2E7049-7960-4121-94A1-2767F4E32D10}" type="presParOf" srcId="{CBE8DACA-8C49-4AEF-9056-778F8759408A}" destId="{62A3BBCE-A1B4-4605-9804-726C98E55652}" srcOrd="1" destOrd="0" presId="urn:microsoft.com/office/officeart/2009/3/layout/HorizontalOrganizationChart"/>
    <dgm:cxn modelId="{12B93D8F-E1C9-432B-802A-E76D0D8FACC5}" type="presParOf" srcId="{62A3BBCE-A1B4-4605-9804-726C98E55652}" destId="{E53A4157-3A42-40D1-877F-082E2558F822}" srcOrd="0" destOrd="0" presId="urn:microsoft.com/office/officeart/2009/3/layout/HorizontalOrganizationChart"/>
    <dgm:cxn modelId="{FB4AE1D3-77E4-461D-B71F-41DF2997F057}" type="presParOf" srcId="{E53A4157-3A42-40D1-877F-082E2558F822}" destId="{65D407C2-AB8C-4B7E-9A2C-46F1E7D1AFAD}" srcOrd="0" destOrd="0" presId="urn:microsoft.com/office/officeart/2009/3/layout/HorizontalOrganizationChart"/>
    <dgm:cxn modelId="{365F8A33-5D3A-49A7-8C3B-754503E510D4}" type="presParOf" srcId="{E53A4157-3A42-40D1-877F-082E2558F822}" destId="{E6BCAAD0-1B23-4757-B7DA-187FBCE73087}" srcOrd="1" destOrd="0" presId="urn:microsoft.com/office/officeart/2009/3/layout/HorizontalOrganizationChart"/>
    <dgm:cxn modelId="{078157D2-9064-4AB3-B3C7-A144CF148091}" type="presParOf" srcId="{62A3BBCE-A1B4-4605-9804-726C98E55652}" destId="{395E15A7-BF4E-4A02-9929-3F891E6C4B18}" srcOrd="1" destOrd="0" presId="urn:microsoft.com/office/officeart/2009/3/layout/HorizontalOrganizationChart"/>
    <dgm:cxn modelId="{EA62ADE9-0DAC-40A1-A423-E0743E895815}" type="presParOf" srcId="{62A3BBCE-A1B4-4605-9804-726C98E55652}" destId="{A533BBB2-2078-4B26-A7FC-54E6CA27BCDC}" srcOrd="2" destOrd="0" presId="urn:microsoft.com/office/officeart/2009/3/layout/HorizontalOrganizationChart"/>
    <dgm:cxn modelId="{A5206725-65DB-4EBF-B2B1-AB09FBBDFBAD}" type="presParOf" srcId="{CBE8DACA-8C49-4AEF-9056-778F8759408A}" destId="{BA47B257-85DD-4F28-90F2-D84A74A9572C}" srcOrd="2" destOrd="0" presId="urn:microsoft.com/office/officeart/2009/3/layout/HorizontalOrganizationChart"/>
    <dgm:cxn modelId="{F5C6A289-5843-4B49-9011-6E49E49081DE}" type="presParOf" srcId="{CBE8DACA-8C49-4AEF-9056-778F8759408A}" destId="{58266728-9DA4-41B6-A744-220F93025B26}" srcOrd="3" destOrd="0" presId="urn:microsoft.com/office/officeart/2009/3/layout/HorizontalOrganizationChart"/>
    <dgm:cxn modelId="{5F94FB54-4861-4996-9A33-6C187B4E90EF}" type="presParOf" srcId="{58266728-9DA4-41B6-A744-220F93025B26}" destId="{EEA56CC1-7D91-4665-A1C6-F85A84BCE47C}" srcOrd="0" destOrd="0" presId="urn:microsoft.com/office/officeart/2009/3/layout/HorizontalOrganizationChart"/>
    <dgm:cxn modelId="{0F098357-A723-4243-83B8-1658523E129E}" type="presParOf" srcId="{EEA56CC1-7D91-4665-A1C6-F85A84BCE47C}" destId="{D6D60403-57FC-4544-8160-42A89070D3E9}" srcOrd="0" destOrd="0" presId="urn:microsoft.com/office/officeart/2009/3/layout/HorizontalOrganizationChart"/>
    <dgm:cxn modelId="{31CD6B50-FB75-4B7A-A61F-C3CB001B31CA}" type="presParOf" srcId="{EEA56CC1-7D91-4665-A1C6-F85A84BCE47C}" destId="{4F700186-E30A-4B65-8F7D-319EB5A3A98C}" srcOrd="1" destOrd="0" presId="urn:microsoft.com/office/officeart/2009/3/layout/HorizontalOrganizationChart"/>
    <dgm:cxn modelId="{63696771-9068-4367-B1CF-6DE5BD03A0A9}" type="presParOf" srcId="{58266728-9DA4-41B6-A744-220F93025B26}" destId="{CE152870-9AEA-45D3-AADF-FE9EB97E6F2D}" srcOrd="1" destOrd="0" presId="urn:microsoft.com/office/officeart/2009/3/layout/HorizontalOrganizationChart"/>
    <dgm:cxn modelId="{8A0DFE10-8BE0-402C-89EE-1543114F3847}" type="presParOf" srcId="{58266728-9DA4-41B6-A744-220F93025B26}" destId="{FF975A5B-BB64-43C7-87C9-31A9B359E13F}" srcOrd="2" destOrd="0" presId="urn:microsoft.com/office/officeart/2009/3/layout/HorizontalOrganizationChart"/>
    <dgm:cxn modelId="{98630360-5A56-4BD1-8972-64DC72A4D28D}" type="presParOf" srcId="{CBE8DACA-8C49-4AEF-9056-778F8759408A}" destId="{191A2E03-895D-4F8D-907A-F563955FE810}" srcOrd="4" destOrd="0" presId="urn:microsoft.com/office/officeart/2009/3/layout/HorizontalOrganizationChart"/>
    <dgm:cxn modelId="{A1017309-DF09-4A09-BA33-39C7ECA7DB76}" type="presParOf" srcId="{CBE8DACA-8C49-4AEF-9056-778F8759408A}" destId="{023C79BA-63B6-480E-8AB3-40E38527EF7E}" srcOrd="5" destOrd="0" presId="urn:microsoft.com/office/officeart/2009/3/layout/HorizontalOrganizationChart"/>
    <dgm:cxn modelId="{A1929F51-20AB-4017-9D96-396668BACD00}" type="presParOf" srcId="{023C79BA-63B6-480E-8AB3-40E38527EF7E}" destId="{A93D20D5-E2D4-4DD9-A206-34DB5F73917D}" srcOrd="0" destOrd="0" presId="urn:microsoft.com/office/officeart/2009/3/layout/HorizontalOrganizationChart"/>
    <dgm:cxn modelId="{3F66A687-0B13-4EE1-8308-D92FCF24ADE9}" type="presParOf" srcId="{A93D20D5-E2D4-4DD9-A206-34DB5F73917D}" destId="{CF88F460-4401-4A5F-AC50-7F2AE07ECC11}" srcOrd="0" destOrd="0" presId="urn:microsoft.com/office/officeart/2009/3/layout/HorizontalOrganizationChart"/>
    <dgm:cxn modelId="{3809A155-B584-4560-A7C3-54C4A7C4DEB0}" type="presParOf" srcId="{A93D20D5-E2D4-4DD9-A206-34DB5F73917D}" destId="{3DB1E707-9B54-44F7-9C83-3C70F12E31F5}" srcOrd="1" destOrd="0" presId="urn:microsoft.com/office/officeart/2009/3/layout/HorizontalOrganizationChart"/>
    <dgm:cxn modelId="{2491467F-4FC9-4F54-B37B-E17B80E51A7B}" type="presParOf" srcId="{023C79BA-63B6-480E-8AB3-40E38527EF7E}" destId="{75834B4F-5ECE-4F8D-8E5F-C9A700EA860C}" srcOrd="1" destOrd="0" presId="urn:microsoft.com/office/officeart/2009/3/layout/HorizontalOrganizationChart"/>
    <dgm:cxn modelId="{4490D49A-DDF6-4E03-81B1-B0FC223944F5}" type="presParOf" srcId="{023C79BA-63B6-480E-8AB3-40E38527EF7E}" destId="{F4E7C9FD-A62D-4710-A2F7-1F15951CB214}" srcOrd="2" destOrd="0" presId="urn:microsoft.com/office/officeart/2009/3/layout/HorizontalOrganizationChart"/>
    <dgm:cxn modelId="{D8983B7F-9F88-46B7-A6BF-64CA2A603C71}" type="presParOf" srcId="{CBE8DACA-8C49-4AEF-9056-778F8759408A}" destId="{0EC74CC7-3ECB-4FAA-B514-AA130C931697}" srcOrd="6" destOrd="0" presId="urn:microsoft.com/office/officeart/2009/3/layout/HorizontalOrganizationChart"/>
    <dgm:cxn modelId="{683E1979-9F06-4D29-9037-EDFCA9057D77}" type="presParOf" srcId="{CBE8DACA-8C49-4AEF-9056-778F8759408A}" destId="{6C0E011A-9E76-4B5E-B192-1CF693AAA7AB}" srcOrd="7" destOrd="0" presId="urn:microsoft.com/office/officeart/2009/3/layout/HorizontalOrganizationChart"/>
    <dgm:cxn modelId="{C0E9DDF7-4052-4AB5-B032-67930EC6CEDE}" type="presParOf" srcId="{6C0E011A-9E76-4B5E-B192-1CF693AAA7AB}" destId="{CBBCA2BE-1246-4F28-B5C4-F85479B9C00D}" srcOrd="0" destOrd="0" presId="urn:microsoft.com/office/officeart/2009/3/layout/HorizontalOrganizationChart"/>
    <dgm:cxn modelId="{EFC3554C-5F92-497A-BC81-52507BFBB0DD}" type="presParOf" srcId="{CBBCA2BE-1246-4F28-B5C4-F85479B9C00D}" destId="{03DAB947-15C6-4B6C-A35C-0C4F038CF3D2}" srcOrd="0" destOrd="0" presId="urn:microsoft.com/office/officeart/2009/3/layout/HorizontalOrganizationChart"/>
    <dgm:cxn modelId="{C96792BF-F0B4-4D31-B788-4B3C12EA616F}" type="presParOf" srcId="{CBBCA2BE-1246-4F28-B5C4-F85479B9C00D}" destId="{A4B9846D-B86D-49B8-A7CB-57C648977726}" srcOrd="1" destOrd="0" presId="urn:microsoft.com/office/officeart/2009/3/layout/HorizontalOrganizationChart"/>
    <dgm:cxn modelId="{963A809A-F822-469C-9FFB-ABDFADCDC73F}" type="presParOf" srcId="{6C0E011A-9E76-4B5E-B192-1CF693AAA7AB}" destId="{834E09AB-E005-4DB3-83F5-8BCE82D5AF34}" srcOrd="1" destOrd="0" presId="urn:microsoft.com/office/officeart/2009/3/layout/HorizontalOrganizationChart"/>
    <dgm:cxn modelId="{12599A31-B142-41FF-AA2D-93C3BA8F6B51}" type="presParOf" srcId="{6C0E011A-9E76-4B5E-B192-1CF693AAA7AB}" destId="{0ECDC3D5-49F9-434A-B081-E5305EA0B06D}" srcOrd="2" destOrd="0" presId="urn:microsoft.com/office/officeart/2009/3/layout/HorizontalOrganizationChart"/>
    <dgm:cxn modelId="{050CDFD5-EE93-4E4F-8914-5E89B87B3AA9}" type="presParOf" srcId="{96C5AD15-AC53-44DA-875E-EB54734331EE}" destId="{2584BFD7-417F-428F-A695-1695782A469C}" srcOrd="2" destOrd="0" presId="urn:microsoft.com/office/officeart/2009/3/layout/HorizontalOrganizationChart"/>
    <dgm:cxn modelId="{03D20125-F222-4268-B942-B2365B66F620}" type="presParOf" srcId="{C42AFE5D-C07C-4FA6-ADED-ED80C48C2354}" destId="{55F1966C-C4F1-4C80-B975-2D2510E35BE2}" srcOrd="2" destOrd="0" presId="urn:microsoft.com/office/officeart/2009/3/layout/HorizontalOrganizationChart"/>
    <dgm:cxn modelId="{793A8C9B-E03F-4006-B51B-111D08295D7E}" type="presParOf" srcId="{C42AFE5D-C07C-4FA6-ADED-ED80C48C2354}" destId="{F05F49C0-9841-4755-8479-445FCCCE30CE}" srcOrd="3" destOrd="0" presId="urn:microsoft.com/office/officeart/2009/3/layout/HorizontalOrganizationChart"/>
    <dgm:cxn modelId="{BAA42CD2-8971-47F9-AA1E-D26E6094574F}" type="presParOf" srcId="{F05F49C0-9841-4755-8479-445FCCCE30CE}" destId="{9B1C244E-6283-49E7-A298-F260FF7005AB}" srcOrd="0" destOrd="0" presId="urn:microsoft.com/office/officeart/2009/3/layout/HorizontalOrganizationChart"/>
    <dgm:cxn modelId="{EB0D3B5A-817A-4820-93E9-60E060567FD1}" type="presParOf" srcId="{9B1C244E-6283-49E7-A298-F260FF7005AB}" destId="{0DAF8323-0758-4DF9-9786-92F0DC88CBAD}" srcOrd="0" destOrd="0" presId="urn:microsoft.com/office/officeart/2009/3/layout/HorizontalOrganizationChart"/>
    <dgm:cxn modelId="{723FA840-99A2-4591-A152-A4484229DCA1}" type="presParOf" srcId="{9B1C244E-6283-49E7-A298-F260FF7005AB}" destId="{247B8BBD-6D11-4388-8BA3-E4DBD97F8E5D}" srcOrd="1" destOrd="0" presId="urn:microsoft.com/office/officeart/2009/3/layout/HorizontalOrganizationChart"/>
    <dgm:cxn modelId="{4F15E592-4D18-48D8-9008-739FF98276FE}" type="presParOf" srcId="{F05F49C0-9841-4755-8479-445FCCCE30CE}" destId="{E5FB060B-E43E-4A18-9735-D789F1349842}" srcOrd="1" destOrd="0" presId="urn:microsoft.com/office/officeart/2009/3/layout/HorizontalOrganizationChart"/>
    <dgm:cxn modelId="{050A7C04-E855-4673-BF73-2218F0E48E62}" type="presParOf" srcId="{E5FB060B-E43E-4A18-9735-D789F1349842}" destId="{18525141-32EA-4320-836A-5FF7CBC49AC4}" srcOrd="0" destOrd="0" presId="urn:microsoft.com/office/officeart/2009/3/layout/HorizontalOrganizationChart"/>
    <dgm:cxn modelId="{232C7FA8-FE3F-4DB2-AA62-C5A7383D3693}" type="presParOf" srcId="{E5FB060B-E43E-4A18-9735-D789F1349842}" destId="{B373052F-1F18-431A-BFC2-CC2778EB03BA}" srcOrd="1" destOrd="0" presId="urn:microsoft.com/office/officeart/2009/3/layout/HorizontalOrganizationChart"/>
    <dgm:cxn modelId="{02EF96DD-EFB4-455E-A0CE-C852FA7FE760}" type="presParOf" srcId="{B373052F-1F18-431A-BFC2-CC2778EB03BA}" destId="{86FCC72A-BABE-4F42-8DD9-EFE065E1C898}" srcOrd="0" destOrd="0" presId="urn:microsoft.com/office/officeart/2009/3/layout/HorizontalOrganizationChart"/>
    <dgm:cxn modelId="{992B0E29-654C-439B-89EA-B60B3D828BC9}" type="presParOf" srcId="{86FCC72A-BABE-4F42-8DD9-EFE065E1C898}" destId="{B88F7201-6986-45B8-9268-CE324A145E18}" srcOrd="0" destOrd="0" presId="urn:microsoft.com/office/officeart/2009/3/layout/HorizontalOrganizationChart"/>
    <dgm:cxn modelId="{51098B44-2C00-4041-8BDC-158EF23D52FE}" type="presParOf" srcId="{86FCC72A-BABE-4F42-8DD9-EFE065E1C898}" destId="{28F45AF2-3E7D-4B28-9C0A-ED130EDD06F8}" srcOrd="1" destOrd="0" presId="urn:microsoft.com/office/officeart/2009/3/layout/HorizontalOrganizationChart"/>
    <dgm:cxn modelId="{B5610EA7-5FD3-4901-A5AC-95DEF14381D8}" type="presParOf" srcId="{B373052F-1F18-431A-BFC2-CC2778EB03BA}" destId="{3B103AA5-A51E-4D93-9275-0040E0D78212}" srcOrd="1" destOrd="0" presId="urn:microsoft.com/office/officeart/2009/3/layout/HorizontalOrganizationChart"/>
    <dgm:cxn modelId="{A2BB5505-5845-4464-A942-03B2655D9FF7}" type="presParOf" srcId="{B373052F-1F18-431A-BFC2-CC2778EB03BA}" destId="{52F41C79-BC4E-4BEA-AAF1-F31692E201C9}" srcOrd="2" destOrd="0" presId="urn:microsoft.com/office/officeart/2009/3/layout/HorizontalOrganizationChart"/>
    <dgm:cxn modelId="{B2133B30-4606-4951-AE62-4D82EA6D9002}" type="presParOf" srcId="{E5FB060B-E43E-4A18-9735-D789F1349842}" destId="{50FB5AD3-BA15-4396-AA05-5764A56019E7}" srcOrd="2" destOrd="0" presId="urn:microsoft.com/office/officeart/2009/3/layout/HorizontalOrganizationChart"/>
    <dgm:cxn modelId="{88AEA995-4976-48B8-90C8-3B5209513306}" type="presParOf" srcId="{E5FB060B-E43E-4A18-9735-D789F1349842}" destId="{138F1F59-FCF0-4474-8854-07A1EE61EC77}" srcOrd="3" destOrd="0" presId="urn:microsoft.com/office/officeart/2009/3/layout/HorizontalOrganizationChart"/>
    <dgm:cxn modelId="{2A1B3BF5-E826-4C6E-BB41-1BC9428A0AAA}" type="presParOf" srcId="{138F1F59-FCF0-4474-8854-07A1EE61EC77}" destId="{1F8A3C22-270D-4958-A98A-61B94167DE5A}" srcOrd="0" destOrd="0" presId="urn:microsoft.com/office/officeart/2009/3/layout/HorizontalOrganizationChart"/>
    <dgm:cxn modelId="{773B4729-57B2-487A-8FE7-14AB6FC66CF0}" type="presParOf" srcId="{1F8A3C22-270D-4958-A98A-61B94167DE5A}" destId="{9097D762-6BCD-4784-8ACC-61E898E3BC33}" srcOrd="0" destOrd="0" presId="urn:microsoft.com/office/officeart/2009/3/layout/HorizontalOrganizationChart"/>
    <dgm:cxn modelId="{AFD53AD7-A6B3-42E1-A459-9E723F2C1E4D}" type="presParOf" srcId="{1F8A3C22-270D-4958-A98A-61B94167DE5A}" destId="{23B7F745-8908-4514-8BFC-5E94AA77F964}" srcOrd="1" destOrd="0" presId="urn:microsoft.com/office/officeart/2009/3/layout/HorizontalOrganizationChart"/>
    <dgm:cxn modelId="{DE9B1A5D-D41C-48C1-9854-2B93ED1F040F}" type="presParOf" srcId="{138F1F59-FCF0-4474-8854-07A1EE61EC77}" destId="{67F97082-9A01-4E21-8E94-79F232864666}" srcOrd="1" destOrd="0" presId="urn:microsoft.com/office/officeart/2009/3/layout/HorizontalOrganizationChart"/>
    <dgm:cxn modelId="{07BBBE03-1BC4-4FF1-9C2F-BD2CDF2DD88C}" type="presParOf" srcId="{138F1F59-FCF0-4474-8854-07A1EE61EC77}" destId="{0E56B3B6-885C-4555-A0D1-5AB49C0B0D0C}" srcOrd="2" destOrd="0" presId="urn:microsoft.com/office/officeart/2009/3/layout/HorizontalOrganizationChart"/>
    <dgm:cxn modelId="{B193F4BD-97F6-46BC-9302-99CCB0E2B2C7}" type="presParOf" srcId="{F05F49C0-9841-4755-8479-445FCCCE30CE}" destId="{FED7FAE3-2171-405D-90FD-445987894205}" srcOrd="2" destOrd="0" presId="urn:microsoft.com/office/officeart/2009/3/layout/HorizontalOrganizationChart"/>
    <dgm:cxn modelId="{CC60A664-DD7A-4C07-B2A6-001AD27ED5BF}" type="presParOf" srcId="{B15D1D2F-593C-4B64-94E2-F7187E0C0EE0}" destId="{6D8F5E22-C328-430F-BF44-7647CEB89805}" srcOrd="2" destOrd="0" presId="urn:microsoft.com/office/officeart/2009/3/layout/HorizontalOrganizationChart"/>
    <dgm:cxn modelId="{741AEA06-BBB4-4685-95AA-D95CE0EC98E9}" type="presParOf" srcId="{756136D1-7D25-4331-BD3D-C17BCBDD99F4}" destId="{FBAD3B04-83F8-4617-A46D-032425323AD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B5AD3-BA15-4396-AA05-5764A56019E7}">
      <dsp:nvSpPr>
        <dsp:cNvPr id="0" name=""/>
        <dsp:cNvSpPr/>
      </dsp:nvSpPr>
      <dsp:spPr>
        <a:xfrm>
          <a:off x="7432822" y="4576148"/>
          <a:ext cx="397203" cy="426993"/>
        </a:xfrm>
        <a:custGeom>
          <a:avLst/>
          <a:gdLst/>
          <a:ahLst/>
          <a:cxnLst/>
          <a:rect l="0" t="0" r="0" b="0"/>
          <a:pathLst>
            <a:path>
              <a:moveTo>
                <a:pt x="0" y="0"/>
              </a:moveTo>
              <a:lnTo>
                <a:pt x="198601" y="0"/>
              </a:lnTo>
              <a:lnTo>
                <a:pt x="198601" y="426993"/>
              </a:lnTo>
              <a:lnTo>
                <a:pt x="397203" y="4269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525141-32EA-4320-836A-5FF7CBC49AC4}">
      <dsp:nvSpPr>
        <dsp:cNvPr id="0" name=""/>
        <dsp:cNvSpPr/>
      </dsp:nvSpPr>
      <dsp:spPr>
        <a:xfrm>
          <a:off x="7432822" y="4149155"/>
          <a:ext cx="397203" cy="426993"/>
        </a:xfrm>
        <a:custGeom>
          <a:avLst/>
          <a:gdLst/>
          <a:ahLst/>
          <a:cxnLst/>
          <a:rect l="0" t="0" r="0" b="0"/>
          <a:pathLst>
            <a:path>
              <a:moveTo>
                <a:pt x="0" y="426993"/>
              </a:moveTo>
              <a:lnTo>
                <a:pt x="198601" y="426993"/>
              </a:lnTo>
              <a:lnTo>
                <a:pt x="198601" y="0"/>
              </a:lnTo>
              <a:lnTo>
                <a:pt x="3972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1966C-C4F1-4C80-B975-2D2510E35BE2}">
      <dsp:nvSpPr>
        <dsp:cNvPr id="0" name=""/>
        <dsp:cNvSpPr/>
      </dsp:nvSpPr>
      <dsp:spPr>
        <a:xfrm>
          <a:off x="5049604" y="3295168"/>
          <a:ext cx="397203" cy="1280979"/>
        </a:xfrm>
        <a:custGeom>
          <a:avLst/>
          <a:gdLst/>
          <a:ahLst/>
          <a:cxnLst/>
          <a:rect l="0" t="0" r="0" b="0"/>
          <a:pathLst>
            <a:path>
              <a:moveTo>
                <a:pt x="0" y="0"/>
              </a:moveTo>
              <a:lnTo>
                <a:pt x="198601" y="0"/>
              </a:lnTo>
              <a:lnTo>
                <a:pt x="198601" y="1280979"/>
              </a:lnTo>
              <a:lnTo>
                <a:pt x="397203" y="12809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74CC7-3ECB-4FAA-B514-AA130C931697}">
      <dsp:nvSpPr>
        <dsp:cNvPr id="0" name=""/>
        <dsp:cNvSpPr/>
      </dsp:nvSpPr>
      <dsp:spPr>
        <a:xfrm>
          <a:off x="7432822" y="2014188"/>
          <a:ext cx="397203" cy="1280979"/>
        </a:xfrm>
        <a:custGeom>
          <a:avLst/>
          <a:gdLst/>
          <a:ahLst/>
          <a:cxnLst/>
          <a:rect l="0" t="0" r="0" b="0"/>
          <a:pathLst>
            <a:path>
              <a:moveTo>
                <a:pt x="0" y="0"/>
              </a:moveTo>
              <a:lnTo>
                <a:pt x="198601" y="0"/>
              </a:lnTo>
              <a:lnTo>
                <a:pt x="198601" y="1280979"/>
              </a:lnTo>
              <a:lnTo>
                <a:pt x="397203" y="128097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A2E03-895D-4F8D-907A-F563955FE810}">
      <dsp:nvSpPr>
        <dsp:cNvPr id="0" name=""/>
        <dsp:cNvSpPr/>
      </dsp:nvSpPr>
      <dsp:spPr>
        <a:xfrm>
          <a:off x="7432822" y="2014188"/>
          <a:ext cx="397203" cy="426993"/>
        </a:xfrm>
        <a:custGeom>
          <a:avLst/>
          <a:gdLst/>
          <a:ahLst/>
          <a:cxnLst/>
          <a:rect l="0" t="0" r="0" b="0"/>
          <a:pathLst>
            <a:path>
              <a:moveTo>
                <a:pt x="0" y="0"/>
              </a:moveTo>
              <a:lnTo>
                <a:pt x="198601" y="0"/>
              </a:lnTo>
              <a:lnTo>
                <a:pt x="198601" y="426993"/>
              </a:lnTo>
              <a:lnTo>
                <a:pt x="397203" y="42699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47B257-85DD-4F28-90F2-D84A74A9572C}">
      <dsp:nvSpPr>
        <dsp:cNvPr id="0" name=""/>
        <dsp:cNvSpPr/>
      </dsp:nvSpPr>
      <dsp:spPr>
        <a:xfrm>
          <a:off x="7432822" y="1587195"/>
          <a:ext cx="397203" cy="426993"/>
        </a:xfrm>
        <a:custGeom>
          <a:avLst/>
          <a:gdLst/>
          <a:ahLst/>
          <a:cxnLst/>
          <a:rect l="0" t="0" r="0" b="0"/>
          <a:pathLst>
            <a:path>
              <a:moveTo>
                <a:pt x="0" y="426993"/>
              </a:moveTo>
              <a:lnTo>
                <a:pt x="198601" y="426993"/>
              </a:lnTo>
              <a:lnTo>
                <a:pt x="198601" y="0"/>
              </a:lnTo>
              <a:lnTo>
                <a:pt x="3972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656B0C-51F2-4178-ADF7-E966881789AB}">
      <dsp:nvSpPr>
        <dsp:cNvPr id="0" name=""/>
        <dsp:cNvSpPr/>
      </dsp:nvSpPr>
      <dsp:spPr>
        <a:xfrm>
          <a:off x="7432822" y="733208"/>
          <a:ext cx="397203" cy="1280979"/>
        </a:xfrm>
        <a:custGeom>
          <a:avLst/>
          <a:gdLst/>
          <a:ahLst/>
          <a:cxnLst/>
          <a:rect l="0" t="0" r="0" b="0"/>
          <a:pathLst>
            <a:path>
              <a:moveTo>
                <a:pt x="0" y="1280979"/>
              </a:moveTo>
              <a:lnTo>
                <a:pt x="198601" y="1280979"/>
              </a:lnTo>
              <a:lnTo>
                <a:pt x="198601" y="0"/>
              </a:lnTo>
              <a:lnTo>
                <a:pt x="39720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E3F4C1-0572-42BB-85C2-11F192B820C5}">
      <dsp:nvSpPr>
        <dsp:cNvPr id="0" name=""/>
        <dsp:cNvSpPr/>
      </dsp:nvSpPr>
      <dsp:spPr>
        <a:xfrm>
          <a:off x="5049604" y="2014188"/>
          <a:ext cx="397203" cy="1280979"/>
        </a:xfrm>
        <a:custGeom>
          <a:avLst/>
          <a:gdLst/>
          <a:ahLst/>
          <a:cxnLst/>
          <a:rect l="0" t="0" r="0" b="0"/>
          <a:pathLst>
            <a:path>
              <a:moveTo>
                <a:pt x="0" y="1280979"/>
              </a:moveTo>
              <a:lnTo>
                <a:pt x="198601" y="1280979"/>
              </a:lnTo>
              <a:lnTo>
                <a:pt x="198601" y="0"/>
              </a:lnTo>
              <a:lnTo>
                <a:pt x="3972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C00D3-09C3-4DF2-9B6D-D00B23D9D37F}">
      <dsp:nvSpPr>
        <dsp:cNvPr id="0" name=""/>
        <dsp:cNvSpPr/>
      </dsp:nvSpPr>
      <dsp:spPr>
        <a:xfrm>
          <a:off x="2666385" y="2014188"/>
          <a:ext cx="397203" cy="1280979"/>
        </a:xfrm>
        <a:custGeom>
          <a:avLst/>
          <a:gdLst/>
          <a:ahLst/>
          <a:cxnLst/>
          <a:rect l="0" t="0" r="0" b="0"/>
          <a:pathLst>
            <a:path>
              <a:moveTo>
                <a:pt x="0" y="0"/>
              </a:moveTo>
              <a:lnTo>
                <a:pt x="198601" y="0"/>
              </a:lnTo>
              <a:lnTo>
                <a:pt x="198601" y="1280979"/>
              </a:lnTo>
              <a:lnTo>
                <a:pt x="397203" y="12809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1E59F-14D4-4CC3-A56D-814E80D58214}">
      <dsp:nvSpPr>
        <dsp:cNvPr id="0" name=""/>
        <dsp:cNvSpPr/>
      </dsp:nvSpPr>
      <dsp:spPr>
        <a:xfrm>
          <a:off x="5049604" y="733208"/>
          <a:ext cx="397203" cy="426993"/>
        </a:xfrm>
        <a:custGeom>
          <a:avLst/>
          <a:gdLst/>
          <a:ahLst/>
          <a:cxnLst/>
          <a:rect l="0" t="0" r="0" b="0"/>
          <a:pathLst>
            <a:path>
              <a:moveTo>
                <a:pt x="0" y="0"/>
              </a:moveTo>
              <a:lnTo>
                <a:pt x="198601" y="0"/>
              </a:lnTo>
              <a:lnTo>
                <a:pt x="198601" y="426993"/>
              </a:lnTo>
              <a:lnTo>
                <a:pt x="397203" y="4269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BDD26-A7D0-4563-B245-02DE333E3BC1}">
      <dsp:nvSpPr>
        <dsp:cNvPr id="0" name=""/>
        <dsp:cNvSpPr/>
      </dsp:nvSpPr>
      <dsp:spPr>
        <a:xfrm>
          <a:off x="5049604" y="306215"/>
          <a:ext cx="397203" cy="426993"/>
        </a:xfrm>
        <a:custGeom>
          <a:avLst/>
          <a:gdLst/>
          <a:ahLst/>
          <a:cxnLst/>
          <a:rect l="0" t="0" r="0" b="0"/>
          <a:pathLst>
            <a:path>
              <a:moveTo>
                <a:pt x="0" y="426993"/>
              </a:moveTo>
              <a:lnTo>
                <a:pt x="198601" y="426993"/>
              </a:lnTo>
              <a:lnTo>
                <a:pt x="198601" y="0"/>
              </a:lnTo>
              <a:lnTo>
                <a:pt x="39720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49CFE-2925-4519-9EE2-87541BECFB45}">
      <dsp:nvSpPr>
        <dsp:cNvPr id="0" name=""/>
        <dsp:cNvSpPr/>
      </dsp:nvSpPr>
      <dsp:spPr>
        <a:xfrm>
          <a:off x="2666385" y="733208"/>
          <a:ext cx="397203" cy="1280979"/>
        </a:xfrm>
        <a:custGeom>
          <a:avLst/>
          <a:gdLst/>
          <a:ahLst/>
          <a:cxnLst/>
          <a:rect l="0" t="0" r="0" b="0"/>
          <a:pathLst>
            <a:path>
              <a:moveTo>
                <a:pt x="0" y="1280979"/>
              </a:moveTo>
              <a:lnTo>
                <a:pt x="198601" y="1280979"/>
              </a:lnTo>
              <a:lnTo>
                <a:pt x="198601" y="0"/>
              </a:lnTo>
              <a:lnTo>
                <a:pt x="39720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875DD-0B3F-401E-839B-D00064E5EEC5}">
      <dsp:nvSpPr>
        <dsp:cNvPr id="0" name=""/>
        <dsp:cNvSpPr/>
      </dsp:nvSpPr>
      <dsp:spPr>
        <a:xfrm>
          <a:off x="680370" y="1711321"/>
          <a:ext cx="1986015" cy="6057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Product Portfolio</a:t>
          </a:r>
          <a:endParaRPr lang="en-US" sz="2200" kern="1200" dirty="0"/>
        </a:p>
      </dsp:txBody>
      <dsp:txXfrm>
        <a:off x="680370" y="1711321"/>
        <a:ext cx="1986015" cy="605734"/>
      </dsp:txXfrm>
    </dsp:sp>
    <dsp:sp modelId="{3D0FBD08-94BC-4E05-859E-E95E7850487F}">
      <dsp:nvSpPr>
        <dsp:cNvPr id="0" name=""/>
        <dsp:cNvSpPr/>
      </dsp:nvSpPr>
      <dsp:spPr>
        <a:xfrm>
          <a:off x="3063589" y="430341"/>
          <a:ext cx="1986015" cy="605734"/>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Primary </a:t>
          </a:r>
          <a:endParaRPr lang="en-US" sz="2200" kern="1200" dirty="0"/>
        </a:p>
      </dsp:txBody>
      <dsp:txXfrm>
        <a:off x="3063589" y="430341"/>
        <a:ext cx="1986015" cy="605734"/>
      </dsp:txXfrm>
    </dsp:sp>
    <dsp:sp modelId="{8992AF8E-B0D4-4B41-B646-A380781FCE1E}">
      <dsp:nvSpPr>
        <dsp:cNvPr id="0" name=""/>
        <dsp:cNvSpPr/>
      </dsp:nvSpPr>
      <dsp:spPr>
        <a:xfrm>
          <a:off x="5446807" y="3347"/>
          <a:ext cx="1986015" cy="605734"/>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Fresh</a:t>
          </a:r>
          <a:endParaRPr lang="en-US" sz="2200" kern="1200" dirty="0"/>
        </a:p>
      </dsp:txBody>
      <dsp:txXfrm>
        <a:off x="5446807" y="3347"/>
        <a:ext cx="1986015" cy="605734"/>
      </dsp:txXfrm>
    </dsp:sp>
    <dsp:sp modelId="{E1572057-1DCC-46EE-B1BE-561973978EF4}">
      <dsp:nvSpPr>
        <dsp:cNvPr id="0" name=""/>
        <dsp:cNvSpPr/>
      </dsp:nvSpPr>
      <dsp:spPr>
        <a:xfrm>
          <a:off x="5446807" y="857334"/>
          <a:ext cx="1986015" cy="605734"/>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Frozen</a:t>
          </a:r>
          <a:endParaRPr lang="en-US" sz="2200" kern="1200" dirty="0"/>
        </a:p>
      </dsp:txBody>
      <dsp:txXfrm>
        <a:off x="5446807" y="857334"/>
        <a:ext cx="1986015" cy="605734"/>
      </dsp:txXfrm>
    </dsp:sp>
    <dsp:sp modelId="{84282FA5-619B-44BB-A60A-3D4B45253345}">
      <dsp:nvSpPr>
        <dsp:cNvPr id="0" name=""/>
        <dsp:cNvSpPr/>
      </dsp:nvSpPr>
      <dsp:spPr>
        <a:xfrm>
          <a:off x="3063589" y="2992301"/>
          <a:ext cx="1986015" cy="605734"/>
        </a:xfrm>
        <a:prstGeom prst="rect">
          <a:avLst/>
        </a:prstGeom>
        <a:solidFill>
          <a:schemeClr val="accent1">
            <a:lumMod val="75000"/>
          </a:schemeClr>
        </a:solidFill>
        <a:ln w="19050" cap="flat" cmpd="sng" algn="ctr">
          <a:solidFill>
            <a:schemeClr val="accent1">
              <a:lumMod val="75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Value Added-</a:t>
          </a:r>
          <a:endParaRPr lang="en-US" sz="2200" kern="1200" dirty="0"/>
        </a:p>
      </dsp:txBody>
      <dsp:txXfrm>
        <a:off x="3063589" y="2992301"/>
        <a:ext cx="1986015" cy="605734"/>
      </dsp:txXfrm>
    </dsp:sp>
    <dsp:sp modelId="{1A7D329D-C8CE-43D3-8554-809266F5C72D}">
      <dsp:nvSpPr>
        <dsp:cNvPr id="0" name=""/>
        <dsp:cNvSpPr/>
      </dsp:nvSpPr>
      <dsp:spPr>
        <a:xfrm>
          <a:off x="5446807" y="1711321"/>
          <a:ext cx="1986015" cy="605734"/>
        </a:xfrm>
        <a:prstGeom prst="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 Meat Based</a:t>
          </a:r>
          <a:endParaRPr lang="en-US" sz="2200" kern="1200" dirty="0"/>
        </a:p>
      </dsp:txBody>
      <dsp:txXfrm>
        <a:off x="5446807" y="1711321"/>
        <a:ext cx="1986015" cy="605734"/>
      </dsp:txXfrm>
    </dsp:sp>
    <dsp:sp modelId="{65D407C2-AB8C-4B7E-9A2C-46F1E7D1AFAD}">
      <dsp:nvSpPr>
        <dsp:cNvPr id="0" name=""/>
        <dsp:cNvSpPr/>
      </dsp:nvSpPr>
      <dsp:spPr>
        <a:xfrm>
          <a:off x="7830026" y="430341"/>
          <a:ext cx="1986015" cy="6057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Continental </a:t>
          </a:r>
          <a:endParaRPr lang="en-US" sz="2200" kern="1200" dirty="0"/>
        </a:p>
      </dsp:txBody>
      <dsp:txXfrm>
        <a:off x="7830026" y="430341"/>
        <a:ext cx="1986015" cy="605734"/>
      </dsp:txXfrm>
    </dsp:sp>
    <dsp:sp modelId="{D6D60403-57FC-4544-8160-42A89070D3E9}">
      <dsp:nvSpPr>
        <dsp:cNvPr id="0" name=""/>
        <dsp:cNvSpPr/>
      </dsp:nvSpPr>
      <dsp:spPr>
        <a:xfrm>
          <a:off x="7830026" y="1284327"/>
          <a:ext cx="1986015" cy="6057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Deli</a:t>
          </a:r>
          <a:endParaRPr lang="en-US" sz="2200" kern="1200" dirty="0"/>
        </a:p>
      </dsp:txBody>
      <dsp:txXfrm>
        <a:off x="7830026" y="1284327"/>
        <a:ext cx="1986015" cy="605734"/>
      </dsp:txXfrm>
    </dsp:sp>
    <dsp:sp modelId="{CF88F460-4401-4A5F-AC50-7F2AE07ECC11}">
      <dsp:nvSpPr>
        <dsp:cNvPr id="0" name=""/>
        <dsp:cNvSpPr/>
      </dsp:nvSpPr>
      <dsp:spPr>
        <a:xfrm>
          <a:off x="7830026" y="2138314"/>
          <a:ext cx="1986015" cy="6057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Ethnic</a:t>
          </a:r>
          <a:endParaRPr lang="en-US" sz="2200" kern="1200" dirty="0"/>
        </a:p>
      </dsp:txBody>
      <dsp:txXfrm>
        <a:off x="7830026" y="2138314"/>
        <a:ext cx="1986015" cy="605734"/>
      </dsp:txXfrm>
    </dsp:sp>
    <dsp:sp modelId="{03DAB947-15C6-4B6C-A35C-0C4F038CF3D2}">
      <dsp:nvSpPr>
        <dsp:cNvPr id="0" name=""/>
        <dsp:cNvSpPr/>
      </dsp:nvSpPr>
      <dsp:spPr>
        <a:xfrm>
          <a:off x="7830026" y="2992301"/>
          <a:ext cx="1986015" cy="60573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others</a:t>
          </a:r>
          <a:endParaRPr lang="en-US" sz="2200" kern="1200" dirty="0"/>
        </a:p>
      </dsp:txBody>
      <dsp:txXfrm>
        <a:off x="7830026" y="2992301"/>
        <a:ext cx="1986015" cy="605734"/>
      </dsp:txXfrm>
    </dsp:sp>
    <dsp:sp modelId="{0DAF8323-0758-4DF9-9786-92F0DC88CBAD}">
      <dsp:nvSpPr>
        <dsp:cNvPr id="0" name=""/>
        <dsp:cNvSpPr/>
      </dsp:nvSpPr>
      <dsp:spPr>
        <a:xfrm>
          <a:off x="5446807" y="4273281"/>
          <a:ext cx="1986015" cy="605734"/>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Flour Based</a:t>
          </a:r>
          <a:endParaRPr lang="en-US" sz="2200" kern="1200" dirty="0"/>
        </a:p>
      </dsp:txBody>
      <dsp:txXfrm>
        <a:off x="5446807" y="4273281"/>
        <a:ext cx="1986015" cy="605734"/>
      </dsp:txXfrm>
    </dsp:sp>
    <dsp:sp modelId="{B88F7201-6986-45B8-9268-CE324A145E18}">
      <dsp:nvSpPr>
        <dsp:cNvPr id="0" name=""/>
        <dsp:cNvSpPr/>
      </dsp:nvSpPr>
      <dsp:spPr>
        <a:xfrm>
          <a:off x="7830026" y="3846287"/>
          <a:ext cx="1986015" cy="605734"/>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Bakery/Snacks</a:t>
          </a:r>
          <a:endParaRPr lang="en-US" sz="2200" kern="1200" dirty="0"/>
        </a:p>
      </dsp:txBody>
      <dsp:txXfrm>
        <a:off x="7830026" y="3846287"/>
        <a:ext cx="1986015" cy="605734"/>
      </dsp:txXfrm>
    </dsp:sp>
    <dsp:sp modelId="{9097D762-6BCD-4784-8ACC-61E898E3BC33}">
      <dsp:nvSpPr>
        <dsp:cNvPr id="0" name=""/>
        <dsp:cNvSpPr/>
      </dsp:nvSpPr>
      <dsp:spPr>
        <a:xfrm>
          <a:off x="7830026" y="4700274"/>
          <a:ext cx="1986015" cy="605734"/>
        </a:xfrm>
        <a:prstGeom prst="rect">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t>Parathas</a:t>
          </a:r>
          <a:endParaRPr lang="en-US" sz="2200" kern="1200" dirty="0"/>
        </a:p>
      </dsp:txBody>
      <dsp:txXfrm>
        <a:off x="7830026" y="4700274"/>
        <a:ext cx="1986015" cy="60573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9/27/2016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9/27/2016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99D07-B883-4FA8-B5E0-07D3FBD3828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76452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t>9/27/2016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t>9/27/2016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t>9/27/2016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t>9/27/2016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t>9/27/2016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t>9/27/2016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t>9/27/2016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t>9/27/2016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9/27/2016</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x-apple-data-detectors://embedded-result/2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Analysts  </a:t>
            </a:r>
            <a:r>
              <a:rPr lang="en-US" dirty="0" smtClean="0"/>
              <a:t>Briefing </a:t>
            </a:r>
            <a:endParaRPr lang="en-US" dirty="0"/>
          </a:p>
        </p:txBody>
      </p:sp>
      <p:sp>
        <p:nvSpPr>
          <p:cNvPr id="3" name="Subtitle 2"/>
          <p:cNvSpPr>
            <a:spLocks noGrp="1"/>
          </p:cNvSpPr>
          <p:nvPr>
            <p:ph type="subTitle" idx="1"/>
          </p:nvPr>
        </p:nvSpPr>
        <p:spPr/>
        <p:txBody>
          <a:bodyPr/>
          <a:lstStyle/>
          <a:p>
            <a:r>
              <a:rPr lang="en-GB" dirty="0" smtClean="0"/>
              <a:t>September 27, 2016</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0"/>
            <a:ext cx="8686801" cy="1066800"/>
          </a:xfrm>
        </p:spPr>
        <p:txBody>
          <a:bodyPr/>
          <a:lstStyle/>
          <a:p>
            <a:r>
              <a:rPr lang="en-GB" dirty="0" smtClean="0"/>
              <a:t>Reconstituted Board of Directors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733573"/>
              </p:ext>
            </p:extLst>
          </p:nvPr>
        </p:nvGraphicFramePr>
        <p:xfrm>
          <a:off x="912812" y="1066800"/>
          <a:ext cx="10744200" cy="5323873"/>
        </p:xfrm>
        <a:graphic>
          <a:graphicData uri="http://schemas.openxmlformats.org/drawingml/2006/table">
            <a:tbl>
              <a:tblPr firstRow="1" bandRow="1">
                <a:tableStyleId>{5C22544A-7EE6-4342-B048-85BDC9FD1C3A}</a:tableStyleId>
              </a:tblPr>
              <a:tblGrid>
                <a:gridCol w="1981200"/>
                <a:gridCol w="8763000"/>
              </a:tblGrid>
              <a:tr h="431833">
                <a:tc>
                  <a:txBody>
                    <a:bodyPr/>
                    <a:lstStyle/>
                    <a:p>
                      <a:r>
                        <a:rPr lang="en-GB" dirty="0" smtClean="0"/>
                        <a:t>Director</a:t>
                      </a:r>
                      <a:endParaRPr lang="en-US" dirty="0"/>
                    </a:p>
                  </a:txBody>
                  <a:tcPr/>
                </a:tc>
                <a:tc>
                  <a:txBody>
                    <a:bodyPr/>
                    <a:lstStyle/>
                    <a:p>
                      <a:r>
                        <a:rPr lang="en-GB" dirty="0" smtClean="0"/>
                        <a:t>Profile</a:t>
                      </a:r>
                      <a:endParaRPr lang="en-US" dirty="0"/>
                    </a:p>
                  </a:txBody>
                  <a:tcPr/>
                </a:tc>
              </a:tr>
              <a:tr h="674370">
                <a:tc>
                  <a:txBody>
                    <a:bodyPr/>
                    <a:lstStyle/>
                    <a:p>
                      <a:r>
                        <a:rPr lang="en-GB" dirty="0" smtClean="0"/>
                        <a:t>Muhammad Amin</a:t>
                      </a:r>
                      <a:endParaRPr lang="en-US" dirty="0"/>
                    </a:p>
                  </a:txBody>
                  <a:tcPr/>
                </a:tc>
                <a:tc>
                  <a:txBody>
                    <a:bodyPr/>
                    <a:lstStyle/>
                    <a:p>
                      <a:r>
                        <a:rPr lang="en-US" sz="900" kern="1200" dirty="0" err="1" smtClean="0">
                          <a:solidFill>
                            <a:schemeClr val="dk1"/>
                          </a:solidFill>
                          <a:effectLst/>
                          <a:latin typeface="+mn-lt"/>
                          <a:ea typeface="+mn-ea"/>
                          <a:cs typeface="+mn-cs"/>
                        </a:rPr>
                        <a:t>Muhammed</a:t>
                      </a:r>
                      <a:r>
                        <a:rPr lang="en-US" sz="900" kern="1200" dirty="0" smtClean="0">
                          <a:solidFill>
                            <a:schemeClr val="dk1"/>
                          </a:solidFill>
                          <a:effectLst/>
                          <a:latin typeface="+mn-lt"/>
                          <a:ea typeface="+mn-ea"/>
                          <a:cs typeface="+mn-cs"/>
                        </a:rPr>
                        <a:t> Amin is a Chartered Accountant by profession with a </a:t>
                      </a:r>
                      <a:r>
                        <a:rPr lang="en-AU" sz="900" kern="1200" dirty="0" smtClean="0">
                          <a:solidFill>
                            <a:schemeClr val="dk1"/>
                          </a:solidFill>
                          <a:effectLst/>
                          <a:latin typeface="+mn-lt"/>
                          <a:ea typeface="+mn-ea"/>
                          <a:cs typeface="+mn-cs"/>
                        </a:rPr>
                        <a:t>work experience of over 30 years at various management levels in Finance, Strategy, Sales, Marketing and General Management. He served as CEO of  </a:t>
                      </a:r>
                      <a:r>
                        <a:rPr lang="en-AU" sz="900" kern="1200" dirty="0" err="1" smtClean="0">
                          <a:solidFill>
                            <a:schemeClr val="dk1"/>
                          </a:solidFill>
                          <a:effectLst/>
                          <a:latin typeface="+mn-lt"/>
                          <a:ea typeface="+mn-ea"/>
                          <a:cs typeface="+mn-cs"/>
                        </a:rPr>
                        <a:t>Mondelez</a:t>
                      </a:r>
                      <a:r>
                        <a:rPr lang="en-AU" sz="900" kern="1200" dirty="0" smtClean="0">
                          <a:solidFill>
                            <a:schemeClr val="dk1"/>
                          </a:solidFill>
                          <a:effectLst/>
                          <a:latin typeface="+mn-lt"/>
                          <a:ea typeface="+mn-ea"/>
                          <a:cs typeface="+mn-cs"/>
                        </a:rPr>
                        <a:t> Pakistan Limited  ( previously Cadbury Pakistan Limited ) from 2004 to 2014.  Prior to </a:t>
                      </a:r>
                      <a:r>
                        <a:rPr lang="en-AU" sz="900" kern="1200" dirty="0" err="1" smtClean="0">
                          <a:solidFill>
                            <a:schemeClr val="dk1"/>
                          </a:solidFill>
                          <a:effectLst/>
                          <a:latin typeface="+mn-lt"/>
                          <a:ea typeface="+mn-ea"/>
                          <a:cs typeface="+mn-cs"/>
                        </a:rPr>
                        <a:t>Mondelez</a:t>
                      </a:r>
                      <a:r>
                        <a:rPr lang="en-AU" sz="900" kern="1200" dirty="0" smtClean="0">
                          <a:solidFill>
                            <a:schemeClr val="dk1"/>
                          </a:solidFill>
                          <a:effectLst/>
                          <a:latin typeface="+mn-lt"/>
                          <a:ea typeface="+mn-ea"/>
                          <a:cs typeface="+mn-cs"/>
                        </a:rPr>
                        <a:t>, </a:t>
                      </a:r>
                      <a:r>
                        <a:rPr lang="en-US" sz="900" kern="1200" dirty="0" smtClean="0">
                          <a:solidFill>
                            <a:schemeClr val="dk1"/>
                          </a:solidFill>
                          <a:effectLst/>
                          <a:latin typeface="+mn-lt"/>
                          <a:ea typeface="+mn-ea"/>
                          <a:cs typeface="+mn-cs"/>
                        </a:rPr>
                        <a:t>he was associated with Gillette for eleven years at various levels in Pakistan and overseas, the last being Regional Business Director, Gillette Middle East &amp; Africa. Currently, he heads a startup known as </a:t>
                      </a:r>
                      <a:r>
                        <a:rPr lang="en-US" sz="900" kern="1200" dirty="0" err="1" smtClean="0">
                          <a:solidFill>
                            <a:schemeClr val="dk1"/>
                          </a:solidFill>
                          <a:effectLst/>
                          <a:latin typeface="+mn-lt"/>
                          <a:ea typeface="+mn-ea"/>
                          <a:cs typeface="+mn-cs"/>
                        </a:rPr>
                        <a:t>Sunridge</a:t>
                      </a:r>
                      <a:r>
                        <a:rPr lang="en-US" sz="900" kern="1200" dirty="0" smtClean="0">
                          <a:solidFill>
                            <a:schemeClr val="dk1"/>
                          </a:solidFill>
                          <a:effectLst/>
                          <a:latin typeface="+mn-lt"/>
                          <a:ea typeface="+mn-ea"/>
                          <a:cs typeface="+mn-cs"/>
                        </a:rPr>
                        <a:t> Foods Private Limited. He is a Director on the Board of </a:t>
                      </a:r>
                      <a:r>
                        <a:rPr lang="en-US" sz="900" kern="1200" dirty="0" err="1" smtClean="0">
                          <a:solidFill>
                            <a:schemeClr val="dk1"/>
                          </a:solidFill>
                          <a:effectLst/>
                          <a:latin typeface="+mn-lt"/>
                          <a:ea typeface="+mn-ea"/>
                          <a:cs typeface="+mn-cs"/>
                        </a:rPr>
                        <a:t>Engro</a:t>
                      </a:r>
                      <a:r>
                        <a:rPr lang="en-US" sz="900" kern="1200" dirty="0" smtClean="0">
                          <a:solidFill>
                            <a:schemeClr val="dk1"/>
                          </a:solidFill>
                          <a:effectLst/>
                          <a:latin typeface="+mn-lt"/>
                          <a:ea typeface="+mn-ea"/>
                          <a:cs typeface="+mn-cs"/>
                        </a:rPr>
                        <a:t> Foods Limited and a Governor on the Board of British Overseas School</a:t>
                      </a:r>
                      <a:endParaRPr lang="en-US" sz="900" dirty="0"/>
                    </a:p>
                  </a:txBody>
                  <a:tcPr/>
                </a:tc>
              </a:tr>
              <a:tr h="674370">
                <a:tc>
                  <a:txBody>
                    <a:bodyPr/>
                    <a:lstStyle/>
                    <a:p>
                      <a:r>
                        <a:rPr lang="en-GB" dirty="0" smtClean="0"/>
                        <a:t>Muhammad Ali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u="none" strike="noStrike" kern="1200" dirty="0" smtClean="0">
                          <a:solidFill>
                            <a:schemeClr val="dk1"/>
                          </a:solidFill>
                          <a:effectLst/>
                          <a:latin typeface="+mn-lt"/>
                          <a:ea typeface="+mn-ea"/>
                          <a:cs typeface="+mn-cs"/>
                        </a:rPr>
                        <a:t>Mr. Muhammad Ali</a:t>
                      </a:r>
                      <a:r>
                        <a:rPr lang="en-US" sz="900" kern="1200" dirty="0" smtClean="0">
                          <a:solidFill>
                            <a:schemeClr val="dk1"/>
                          </a:solidFill>
                          <a:effectLst/>
                          <a:latin typeface="+mn-lt"/>
                          <a:ea typeface="+mn-ea"/>
                          <a:cs typeface="+mn-cs"/>
                        </a:rPr>
                        <a:t> is an MBA and </a:t>
                      </a:r>
                      <a:r>
                        <a:rPr lang="en-US" sz="900" b="0" u="none" strike="noStrike" kern="1200" dirty="0" smtClean="0">
                          <a:solidFill>
                            <a:schemeClr val="dk1"/>
                          </a:solidFill>
                          <a:effectLst/>
                          <a:latin typeface="+mn-lt"/>
                          <a:ea typeface="+mn-ea"/>
                          <a:cs typeface="+mn-cs"/>
                        </a:rPr>
                        <a:t>an</a:t>
                      </a:r>
                      <a:r>
                        <a:rPr lang="en-US" sz="900" kern="1200" dirty="0" smtClean="0">
                          <a:solidFill>
                            <a:schemeClr val="dk1"/>
                          </a:solidFill>
                          <a:effectLst/>
                          <a:latin typeface="+mn-lt"/>
                          <a:ea typeface="+mn-ea"/>
                          <a:cs typeface="+mn-cs"/>
                        </a:rPr>
                        <a:t> LLM from the University of Toronto</a:t>
                      </a:r>
                      <a:r>
                        <a:rPr lang="en-US" sz="900" b="0" u="none" strike="noStrike" kern="1200" dirty="0" smtClean="0">
                          <a:solidFill>
                            <a:schemeClr val="dk1"/>
                          </a:solidFill>
                          <a:effectLst/>
                          <a:latin typeface="+mn-lt"/>
                          <a:ea typeface="+mn-ea"/>
                          <a:cs typeface="+mn-cs"/>
                        </a:rPr>
                        <a:t>. He is an accomplished professional and businessman having worked with distinction in both domestic and internationally reputed organizations like Citibank N.A., Smith New Court Securities London, Indosuez W. I. Carr Securities, </a:t>
                      </a:r>
                      <a:r>
                        <a:rPr lang="en-US" sz="900" b="0" u="none" strike="noStrike" kern="1200" dirty="0" err="1" smtClean="0">
                          <a:solidFill>
                            <a:schemeClr val="dk1"/>
                          </a:solidFill>
                          <a:effectLst/>
                          <a:latin typeface="+mn-lt"/>
                          <a:ea typeface="+mn-ea"/>
                          <a:cs typeface="+mn-cs"/>
                        </a:rPr>
                        <a:t>Threesixtydegreez</a:t>
                      </a:r>
                      <a:r>
                        <a:rPr lang="en-US" sz="900" b="0" u="none" strike="noStrike" kern="1200" dirty="0" smtClean="0">
                          <a:solidFill>
                            <a:schemeClr val="dk1"/>
                          </a:solidFill>
                          <a:effectLst/>
                          <a:latin typeface="+mn-lt"/>
                          <a:ea typeface="+mn-ea"/>
                          <a:cs typeface="+mn-cs"/>
                        </a:rPr>
                        <a:t> LLC USA and Synergy Management Consulting LLC Dubai. Ali is the founder shareholder of Inbox Business Technologies, Converge Technologies, All Agro Real Estate and Al-</a:t>
                      </a:r>
                      <a:r>
                        <a:rPr lang="en-US" sz="900" b="0" u="none" strike="noStrike" kern="1200" dirty="0" err="1" smtClean="0">
                          <a:solidFill>
                            <a:schemeClr val="dk1"/>
                          </a:solidFill>
                          <a:effectLst/>
                          <a:latin typeface="+mn-lt"/>
                          <a:ea typeface="+mn-ea"/>
                          <a:cs typeface="+mn-cs"/>
                        </a:rPr>
                        <a:t>Shaheer</a:t>
                      </a:r>
                      <a:r>
                        <a:rPr lang="en-US" sz="900" b="0" u="none" strike="noStrike" kern="1200" dirty="0" smtClean="0">
                          <a:solidFill>
                            <a:schemeClr val="dk1"/>
                          </a:solidFill>
                          <a:effectLst/>
                          <a:latin typeface="+mn-lt"/>
                          <a:ea typeface="+mn-ea"/>
                          <a:cs typeface="+mn-cs"/>
                        </a:rPr>
                        <a:t> Corporation. Ali has also served as a Chairman of Securities and Exchange Commission of Pakistan and as a Director on the Boards of Karachi Stock Exchange and </a:t>
                      </a:r>
                      <a:r>
                        <a:rPr lang="en-US" sz="900" b="0" u="none" strike="noStrike" kern="1200" dirty="0" err="1" smtClean="0">
                          <a:solidFill>
                            <a:schemeClr val="dk1"/>
                          </a:solidFill>
                          <a:effectLst/>
                          <a:latin typeface="+mn-lt"/>
                          <a:ea typeface="+mn-ea"/>
                          <a:cs typeface="+mn-cs"/>
                        </a:rPr>
                        <a:t>Engro</a:t>
                      </a:r>
                      <a:r>
                        <a:rPr lang="en-US" sz="900" b="0" u="none" strike="noStrike" kern="1200" dirty="0" smtClean="0">
                          <a:solidFill>
                            <a:schemeClr val="dk1"/>
                          </a:solidFill>
                          <a:effectLst/>
                          <a:latin typeface="+mn-lt"/>
                          <a:ea typeface="+mn-ea"/>
                          <a:cs typeface="+mn-cs"/>
                        </a:rPr>
                        <a:t> Chemicals.</a:t>
                      </a:r>
                      <a:endParaRPr lang="en-US" sz="900" dirty="0"/>
                    </a:p>
                  </a:txBody>
                  <a:tcPr/>
                </a:tc>
              </a:tr>
              <a:tr h="631157">
                <a:tc>
                  <a:txBody>
                    <a:bodyPr/>
                    <a:lstStyle/>
                    <a:p>
                      <a:r>
                        <a:rPr lang="en-GB" dirty="0" smtClean="0"/>
                        <a:t>Rizwan Jamil</a:t>
                      </a:r>
                      <a:endParaRPr lang="en-US" dirty="0"/>
                    </a:p>
                  </a:txBody>
                  <a:tcPr/>
                </a:tc>
                <a:tc>
                  <a:txBody>
                    <a:bodyPr/>
                    <a:lstStyle/>
                    <a:p>
                      <a:r>
                        <a:rPr lang="en-US" sz="900" kern="1200" dirty="0" smtClean="0">
                          <a:solidFill>
                            <a:schemeClr val="dk1"/>
                          </a:solidFill>
                          <a:effectLst/>
                          <a:latin typeface="+mn-lt"/>
                          <a:ea typeface="+mn-ea"/>
                          <a:cs typeface="+mn-cs"/>
                        </a:rPr>
                        <a:t>He completed his MBA in 1985 from the Institute of Business Administration, Karachi University. 22 years with Unilever, Rizwan has gathered a rich experience of Marketing, Sales and Business Management across a large number of business categories. In his last six years at Unilever, he was Head of the Tea Business Unit.</a:t>
                      </a:r>
                    </a:p>
                    <a:p>
                      <a:r>
                        <a:rPr lang="en-US" sz="900" kern="1200" dirty="0" smtClean="0">
                          <a:solidFill>
                            <a:schemeClr val="dk1"/>
                          </a:solidFill>
                          <a:effectLst/>
                          <a:latin typeface="+mn-lt"/>
                          <a:ea typeface="+mn-ea"/>
                          <a:cs typeface="+mn-cs"/>
                        </a:rPr>
                        <a:t>Rizwan later joined Lafarge Pakistan, a subsidiary of the Paris based MNC, global leaders in construction materials. He worked there for over 6 years heading Business Strategy, Innovation &amp; Marketing. A past Chairman of Pakistan Advertisers Society (PAS), Rizwan has been on the PAS Advertising Awards jury since its inception.</a:t>
                      </a:r>
                      <a:endParaRPr lang="en-US" sz="900" dirty="0"/>
                    </a:p>
                  </a:txBody>
                  <a:tcPr/>
                </a:tc>
              </a:tr>
              <a:tr h="753077">
                <a:tc>
                  <a:txBody>
                    <a:bodyPr/>
                    <a:lstStyle/>
                    <a:p>
                      <a:r>
                        <a:rPr lang="en-GB" dirty="0" smtClean="0"/>
                        <a:t>M Qaysar Alam</a:t>
                      </a:r>
                      <a:endParaRPr lang="en-US" dirty="0"/>
                    </a:p>
                  </a:txBody>
                  <a:tcPr/>
                </a:tc>
                <a:tc>
                  <a:txBody>
                    <a:bodyPr/>
                    <a:lstStyle/>
                    <a:p>
                      <a:r>
                        <a:rPr lang="en-GB" sz="900" kern="1200" dirty="0" smtClean="0">
                          <a:solidFill>
                            <a:schemeClr val="dk1"/>
                          </a:solidFill>
                          <a:effectLst/>
                          <a:latin typeface="+mn-lt"/>
                          <a:ea typeface="+mn-ea"/>
                          <a:cs typeface="+mn-cs"/>
                        </a:rPr>
                        <a:t>On the Boards of Directors of </a:t>
                      </a:r>
                      <a:r>
                        <a:rPr lang="en-GB" sz="900" b="1" i="1" kern="1200" dirty="0" smtClean="0">
                          <a:solidFill>
                            <a:schemeClr val="dk1"/>
                          </a:solidFill>
                          <a:effectLst/>
                          <a:latin typeface="+mn-lt"/>
                          <a:ea typeface="+mn-ea"/>
                          <a:cs typeface="+mn-cs"/>
                        </a:rPr>
                        <a:t>GS1 </a:t>
                      </a:r>
                      <a:r>
                        <a:rPr lang="en-GB" sz="900" kern="1200" dirty="0" smtClean="0">
                          <a:solidFill>
                            <a:schemeClr val="dk1"/>
                          </a:solidFill>
                          <a:effectLst/>
                          <a:latin typeface="+mn-lt"/>
                          <a:ea typeface="+mn-ea"/>
                          <a:cs typeface="+mn-cs"/>
                        </a:rPr>
                        <a:t>and</a:t>
                      </a:r>
                      <a:r>
                        <a:rPr lang="en-GB" sz="900" b="1" i="1" kern="1200" dirty="0" smtClean="0">
                          <a:solidFill>
                            <a:schemeClr val="dk1"/>
                          </a:solidFill>
                          <a:effectLst/>
                          <a:latin typeface="+mn-lt"/>
                          <a:ea typeface="+mn-ea"/>
                          <a:cs typeface="+mn-cs"/>
                        </a:rPr>
                        <a:t> Al </a:t>
                      </a:r>
                      <a:r>
                        <a:rPr lang="en-GB" sz="900" b="1" i="1" kern="1200" dirty="0" err="1" smtClean="0">
                          <a:solidFill>
                            <a:schemeClr val="dk1"/>
                          </a:solidFill>
                          <a:effectLst/>
                          <a:latin typeface="+mn-lt"/>
                          <a:ea typeface="+mn-ea"/>
                          <a:cs typeface="+mn-cs"/>
                        </a:rPr>
                        <a:t>Shaheer</a:t>
                      </a:r>
                      <a:r>
                        <a:rPr lang="en-GB" sz="900" b="1" i="1" kern="1200" dirty="0" smtClean="0">
                          <a:solidFill>
                            <a:schemeClr val="dk1"/>
                          </a:solidFill>
                          <a:effectLst/>
                          <a:latin typeface="+mn-lt"/>
                          <a:ea typeface="+mn-ea"/>
                          <a:cs typeface="+mn-cs"/>
                        </a:rPr>
                        <a:t> Corporation Ltd., </a:t>
                      </a:r>
                      <a:r>
                        <a:rPr lang="en-GB" sz="900" kern="1200" dirty="0" smtClean="0">
                          <a:solidFill>
                            <a:schemeClr val="dk1"/>
                          </a:solidFill>
                          <a:effectLst/>
                          <a:latin typeface="+mn-lt"/>
                          <a:ea typeface="+mn-ea"/>
                          <a:cs typeface="+mn-cs"/>
                        </a:rPr>
                        <a:t>Member Pakistan Advisory board </a:t>
                      </a:r>
                      <a:r>
                        <a:rPr lang="en-GB" sz="900" b="1" i="1" kern="1200" dirty="0" smtClean="0">
                          <a:solidFill>
                            <a:schemeClr val="dk1"/>
                          </a:solidFill>
                          <a:effectLst/>
                          <a:latin typeface="+mn-lt"/>
                          <a:ea typeface="+mn-ea"/>
                          <a:cs typeface="+mn-cs"/>
                        </a:rPr>
                        <a:t>ISCEA.</a:t>
                      </a:r>
                      <a:r>
                        <a:rPr lang="en-GB" sz="900" kern="1200" dirty="0" smtClean="0">
                          <a:solidFill>
                            <a:schemeClr val="dk1"/>
                          </a:solidFill>
                          <a:effectLst/>
                          <a:latin typeface="+mn-lt"/>
                          <a:ea typeface="+mn-ea"/>
                          <a:cs typeface="+mn-cs"/>
                        </a:rPr>
                        <a:t>, President </a:t>
                      </a:r>
                      <a:r>
                        <a:rPr lang="en-GB" sz="900" b="1" i="1" kern="1200" dirty="0" smtClean="0">
                          <a:solidFill>
                            <a:schemeClr val="dk1"/>
                          </a:solidFill>
                          <a:effectLst/>
                          <a:latin typeface="+mn-lt"/>
                          <a:ea typeface="+mn-ea"/>
                          <a:cs typeface="+mn-cs"/>
                        </a:rPr>
                        <a:t>Supply Chain Association of Pakistan</a:t>
                      </a:r>
                      <a:r>
                        <a:rPr lang="en-GB" sz="900" kern="1200" dirty="0" smtClean="0">
                          <a:solidFill>
                            <a:schemeClr val="dk1"/>
                          </a:solidFill>
                          <a:effectLst/>
                          <a:latin typeface="+mn-lt"/>
                          <a:ea typeface="+mn-ea"/>
                          <a:cs typeface="+mn-cs"/>
                        </a:rPr>
                        <a:t>. </a:t>
                      </a:r>
                      <a:endParaRPr lang="en-US" sz="900" kern="1200" dirty="0" smtClean="0">
                        <a:solidFill>
                          <a:schemeClr val="dk1"/>
                        </a:solidFill>
                        <a:effectLst/>
                        <a:latin typeface="+mn-lt"/>
                        <a:ea typeface="+mn-ea"/>
                        <a:cs typeface="+mn-cs"/>
                      </a:endParaRPr>
                    </a:p>
                    <a:p>
                      <a:r>
                        <a:rPr lang="en-GB" sz="900" kern="1200" dirty="0" smtClean="0">
                          <a:solidFill>
                            <a:schemeClr val="dk1"/>
                          </a:solidFill>
                          <a:effectLst/>
                          <a:latin typeface="+mn-lt"/>
                          <a:ea typeface="+mn-ea"/>
                          <a:cs typeface="+mn-cs"/>
                        </a:rPr>
                        <a:t>Supply Chain Specialist, Consultant, Trainer and speaker at various business schools and forums. Worked for 29 years at </a:t>
                      </a:r>
                      <a:r>
                        <a:rPr lang="en-GB" sz="900" b="1" i="1" kern="1200" dirty="0" smtClean="0">
                          <a:solidFill>
                            <a:schemeClr val="dk1"/>
                          </a:solidFill>
                          <a:effectLst/>
                          <a:latin typeface="+mn-lt"/>
                          <a:ea typeface="+mn-ea"/>
                          <a:cs typeface="+mn-cs"/>
                        </a:rPr>
                        <a:t>Unilever Pakistan Ltd,</a:t>
                      </a:r>
                      <a:r>
                        <a:rPr lang="en-GB" sz="900" kern="1200" dirty="0" smtClean="0">
                          <a:solidFill>
                            <a:schemeClr val="dk1"/>
                          </a:solidFill>
                          <a:effectLst/>
                          <a:latin typeface="+mn-lt"/>
                          <a:ea typeface="+mn-ea"/>
                          <a:cs typeface="+mn-cs"/>
                        </a:rPr>
                        <a:t> where, for the last 8 years served as </a:t>
                      </a:r>
                      <a:r>
                        <a:rPr lang="en-GB" sz="900" b="1" kern="1200" dirty="0" smtClean="0">
                          <a:solidFill>
                            <a:schemeClr val="dk1"/>
                          </a:solidFill>
                          <a:effectLst/>
                          <a:latin typeface="+mn-lt"/>
                          <a:ea typeface="+mn-ea"/>
                          <a:cs typeface="+mn-cs"/>
                        </a:rPr>
                        <a:t>Vice President</a:t>
                      </a:r>
                      <a:r>
                        <a:rPr lang="en-GB" sz="900" kern="1200" dirty="0" smtClean="0">
                          <a:solidFill>
                            <a:schemeClr val="dk1"/>
                          </a:solidFill>
                          <a:effectLst/>
                          <a:latin typeface="+mn-lt"/>
                          <a:ea typeface="+mn-ea"/>
                          <a:cs typeface="+mn-cs"/>
                        </a:rPr>
                        <a:t> responsible for Supply Chain, its strategies and operations. Was on the Boards of Directors, Member of Audit committees and Management Committee of the Company. Key architect of Unilever Pakistan’s Supply Chain structure and processes making it forward looking, achieving efficiencies in speed, service and cost. Earlier worked at Exxon Pakistan, ARAMCO SA and taught Petroleum engineering at KU</a:t>
                      </a:r>
                      <a:endParaRPr lang="en-US" sz="900" dirty="0"/>
                    </a:p>
                  </a:txBody>
                  <a:tcPr/>
                </a:tc>
              </a:tr>
              <a:tr h="532397">
                <a:tc>
                  <a:txBody>
                    <a:bodyPr/>
                    <a:lstStyle/>
                    <a:p>
                      <a:r>
                        <a:rPr lang="en-GB" dirty="0" smtClean="0"/>
                        <a:t>Naveed </a:t>
                      </a:r>
                      <a:r>
                        <a:rPr lang="en-GB" dirty="0" err="1" smtClean="0"/>
                        <a:t>Godil</a:t>
                      </a:r>
                      <a:endParaRPr lang="en-US" dirty="0"/>
                    </a:p>
                  </a:txBody>
                  <a:tcPr/>
                </a:tc>
                <a:tc>
                  <a:txBody>
                    <a:bodyPr/>
                    <a:lstStyle/>
                    <a:p>
                      <a:r>
                        <a:rPr lang="en-US" sz="900" b="0" i="0" kern="1200" dirty="0" smtClean="0">
                          <a:solidFill>
                            <a:schemeClr val="dk1"/>
                          </a:solidFill>
                          <a:effectLst/>
                          <a:latin typeface="+mn-lt"/>
                          <a:ea typeface="+mn-ea"/>
                          <a:cs typeface="+mn-cs"/>
                        </a:rPr>
                        <a:t>Naveed </a:t>
                      </a:r>
                      <a:r>
                        <a:rPr lang="en-US" sz="900" b="0" i="0" kern="1200" dirty="0" err="1" smtClean="0">
                          <a:solidFill>
                            <a:schemeClr val="dk1"/>
                          </a:solidFill>
                          <a:effectLst/>
                          <a:latin typeface="+mn-lt"/>
                          <a:ea typeface="+mn-ea"/>
                          <a:cs typeface="+mn-cs"/>
                        </a:rPr>
                        <a:t>Godil</a:t>
                      </a:r>
                      <a:r>
                        <a:rPr lang="en-US" sz="900" b="0" i="0" kern="1200" dirty="0" smtClean="0">
                          <a:solidFill>
                            <a:schemeClr val="dk1"/>
                          </a:solidFill>
                          <a:effectLst/>
                          <a:latin typeface="+mn-lt"/>
                          <a:ea typeface="+mn-ea"/>
                          <a:cs typeface="+mn-cs"/>
                        </a:rPr>
                        <a:t> is a seasoned entrepreneur and founder of various Industries. He is a Director of the Al </a:t>
                      </a:r>
                      <a:r>
                        <a:rPr lang="en-US" sz="900" b="0" i="0" kern="1200" dirty="0" err="1" smtClean="0">
                          <a:solidFill>
                            <a:schemeClr val="dk1"/>
                          </a:solidFill>
                          <a:effectLst/>
                          <a:latin typeface="+mn-lt"/>
                          <a:ea typeface="+mn-ea"/>
                          <a:cs typeface="+mn-cs"/>
                        </a:rPr>
                        <a:t>Shaheer</a:t>
                      </a:r>
                      <a:r>
                        <a:rPr lang="en-US" sz="900" b="0" i="0" kern="1200" dirty="0" smtClean="0">
                          <a:solidFill>
                            <a:schemeClr val="dk1"/>
                          </a:solidFill>
                          <a:effectLst/>
                          <a:latin typeface="+mn-lt"/>
                          <a:ea typeface="+mn-ea"/>
                          <a:cs typeface="+mn-cs"/>
                        </a:rPr>
                        <a:t> Corporation Board since inception of the company. Besides Al </a:t>
                      </a:r>
                      <a:r>
                        <a:rPr lang="en-US" sz="900" b="0" i="0" kern="1200" dirty="0" err="1" smtClean="0">
                          <a:solidFill>
                            <a:schemeClr val="dk1"/>
                          </a:solidFill>
                          <a:effectLst/>
                          <a:latin typeface="+mn-lt"/>
                          <a:ea typeface="+mn-ea"/>
                          <a:cs typeface="+mn-cs"/>
                        </a:rPr>
                        <a:t>Shaheer</a:t>
                      </a:r>
                      <a:r>
                        <a:rPr lang="en-US" sz="900" b="0" i="0" kern="1200" dirty="0" smtClean="0">
                          <a:solidFill>
                            <a:schemeClr val="dk1"/>
                          </a:solidFill>
                          <a:effectLst/>
                          <a:latin typeface="+mn-lt"/>
                          <a:ea typeface="+mn-ea"/>
                          <a:cs typeface="+mn-cs"/>
                        </a:rPr>
                        <a:t>, he is CEO Universal packaging company Ltd., International packaging films Pvt. Ltd, </a:t>
                      </a:r>
                      <a:r>
                        <a:rPr lang="en-US" sz="900" b="0" i="0" u="sng" strike="noStrike" kern="1200" dirty="0" smtClean="0">
                          <a:solidFill>
                            <a:schemeClr val="tx1"/>
                          </a:solidFill>
                          <a:effectLst/>
                          <a:latin typeface="+mn-lt"/>
                          <a:ea typeface="+mn-ea"/>
                          <a:cs typeface="+mn-cs"/>
                          <a:hlinkClick r:id="rId2"/>
                        </a:rPr>
                        <a:t>14th Street</a:t>
                      </a:r>
                      <a:r>
                        <a:rPr lang="en-US" sz="900" b="0" i="0" u="sng" kern="1200" dirty="0" smtClean="0">
                          <a:solidFill>
                            <a:schemeClr val="tx1"/>
                          </a:solidFill>
                          <a:effectLst/>
                          <a:latin typeface="+mn-lt"/>
                          <a:ea typeface="+mn-ea"/>
                          <a:cs typeface="+mn-cs"/>
                        </a:rPr>
                        <a:t> </a:t>
                      </a:r>
                      <a:r>
                        <a:rPr lang="en-US" sz="900" b="0" i="0" kern="1200" dirty="0" smtClean="0">
                          <a:solidFill>
                            <a:schemeClr val="dk1"/>
                          </a:solidFill>
                          <a:effectLst/>
                          <a:latin typeface="+mn-lt"/>
                          <a:ea typeface="+mn-ea"/>
                          <a:cs typeface="+mn-cs"/>
                        </a:rPr>
                        <a:t>Pizza Company Pvt. Ltd. and NAFT Corporation. Mr. </a:t>
                      </a:r>
                      <a:r>
                        <a:rPr lang="en-US" sz="900" b="0" i="0" kern="1200" dirty="0" err="1" smtClean="0">
                          <a:solidFill>
                            <a:schemeClr val="dk1"/>
                          </a:solidFill>
                          <a:effectLst/>
                          <a:latin typeface="+mn-lt"/>
                          <a:ea typeface="+mn-ea"/>
                          <a:cs typeface="+mn-cs"/>
                        </a:rPr>
                        <a:t>Godil</a:t>
                      </a:r>
                      <a:r>
                        <a:rPr lang="en-US" sz="900" b="0" i="0" kern="1200" dirty="0" smtClean="0">
                          <a:solidFill>
                            <a:schemeClr val="dk1"/>
                          </a:solidFill>
                          <a:effectLst/>
                          <a:latin typeface="+mn-lt"/>
                          <a:ea typeface="+mn-ea"/>
                          <a:cs typeface="+mn-cs"/>
                        </a:rPr>
                        <a:t> is also director at Universal Carton industries LLC UAE and Dazzle FZCO </a:t>
                      </a:r>
                      <a:r>
                        <a:rPr lang="en-US" sz="900" b="0" i="0" kern="1200" dirty="0" err="1" smtClean="0">
                          <a:solidFill>
                            <a:schemeClr val="dk1"/>
                          </a:solidFill>
                          <a:effectLst/>
                          <a:latin typeface="+mn-lt"/>
                          <a:ea typeface="+mn-ea"/>
                          <a:cs typeface="+mn-cs"/>
                        </a:rPr>
                        <a:t>Dubai.Mr</a:t>
                      </a:r>
                      <a:r>
                        <a:rPr lang="en-US" sz="900" b="0" i="0" kern="1200" dirty="0" smtClean="0">
                          <a:solidFill>
                            <a:schemeClr val="dk1"/>
                          </a:solidFill>
                          <a:effectLst/>
                          <a:latin typeface="+mn-lt"/>
                          <a:ea typeface="+mn-ea"/>
                          <a:cs typeface="+mn-cs"/>
                        </a:rPr>
                        <a:t>. </a:t>
                      </a:r>
                      <a:r>
                        <a:rPr lang="en-US" sz="900" b="0" i="0" kern="1200" dirty="0" err="1" smtClean="0">
                          <a:solidFill>
                            <a:schemeClr val="dk1"/>
                          </a:solidFill>
                          <a:effectLst/>
                          <a:latin typeface="+mn-lt"/>
                          <a:ea typeface="+mn-ea"/>
                          <a:cs typeface="+mn-cs"/>
                        </a:rPr>
                        <a:t>Godil</a:t>
                      </a:r>
                      <a:r>
                        <a:rPr lang="en-US" sz="900" b="0" i="0" kern="1200" dirty="0" smtClean="0">
                          <a:solidFill>
                            <a:schemeClr val="dk1"/>
                          </a:solidFill>
                          <a:effectLst/>
                          <a:latin typeface="+mn-lt"/>
                          <a:ea typeface="+mn-ea"/>
                          <a:cs typeface="+mn-cs"/>
                        </a:rPr>
                        <a:t> has done his graduation from Preston University Karachi.</a:t>
                      </a:r>
                      <a:endParaRPr lang="en-US" sz="900" dirty="0"/>
                    </a:p>
                  </a:txBody>
                  <a:tcPr/>
                </a:tc>
              </a:tr>
              <a:tr h="674370">
                <a:tc>
                  <a:txBody>
                    <a:bodyPr/>
                    <a:lstStyle/>
                    <a:p>
                      <a:r>
                        <a:rPr lang="en-GB" dirty="0" smtClean="0"/>
                        <a:t>Rukhsana </a:t>
                      </a:r>
                      <a:r>
                        <a:rPr lang="en-GB" dirty="0" smtClean="0"/>
                        <a:t>Asghar</a:t>
                      </a:r>
                      <a:endParaRPr lang="en-US" dirty="0"/>
                    </a:p>
                  </a:txBody>
                  <a:tcPr/>
                </a:tc>
                <a:tc>
                  <a:txBody>
                    <a:bodyPr/>
                    <a:lstStyle/>
                    <a:p>
                      <a:pPr hangingPunct="0"/>
                      <a:r>
                        <a:rPr lang="en-US" sz="900" kern="1200" dirty="0" smtClean="0">
                          <a:solidFill>
                            <a:schemeClr val="dk1"/>
                          </a:solidFill>
                          <a:effectLst/>
                          <a:latin typeface="+mn-lt"/>
                          <a:ea typeface="+mn-ea"/>
                          <a:cs typeface="+mn-cs"/>
                        </a:rPr>
                        <a:t>For more than 30 years, Rukhsana has been at the forefront in the field of Human Resources in Pakistan and is one of the leading Human Resource professionals having core experience in senior Human Resource positions with top multinational companies (Unilever, Citibank and UBL) coupled with management consulting experience in the local corporate, multinational and public sectors. Previously held key positions include Group Head Human Resource, SEVP (UBL) &amp; Director Human Resources (Citibank). </a:t>
                      </a:r>
                      <a:r>
                        <a:rPr lang="en-GB" sz="900" kern="1200" dirty="0" smtClean="0">
                          <a:solidFill>
                            <a:schemeClr val="dk1"/>
                          </a:solidFill>
                          <a:effectLst/>
                          <a:latin typeface="+mn-lt"/>
                          <a:ea typeface="+mn-ea"/>
                          <a:cs typeface="+mn-cs"/>
                        </a:rPr>
                        <a:t>Rukhsana Asghar is the Founder and CEO of Fulcrum (</a:t>
                      </a:r>
                      <a:r>
                        <a:rPr lang="en-GB" sz="900" kern="1200" dirty="0" err="1" smtClean="0">
                          <a:solidFill>
                            <a:schemeClr val="dk1"/>
                          </a:solidFill>
                          <a:effectLst/>
                          <a:latin typeface="+mn-lt"/>
                          <a:ea typeface="+mn-ea"/>
                          <a:cs typeface="+mn-cs"/>
                        </a:rPr>
                        <a:t>Pvt.</a:t>
                      </a:r>
                      <a:r>
                        <a:rPr lang="en-GB" sz="900" kern="1200" dirty="0" smtClean="0">
                          <a:solidFill>
                            <a:schemeClr val="dk1"/>
                          </a:solidFill>
                          <a:effectLst/>
                          <a:latin typeface="+mn-lt"/>
                          <a:ea typeface="+mn-ea"/>
                          <a:cs typeface="+mn-cs"/>
                        </a:rPr>
                        <a:t>) Ltd an HR &amp; Business Consulting Company founded in 2015.</a:t>
                      </a:r>
                      <a:endParaRPr lang="en-US" sz="900" dirty="0"/>
                    </a:p>
                  </a:txBody>
                  <a:tcPr/>
                </a:tc>
              </a:tr>
              <a:tr h="816343">
                <a:tc>
                  <a:txBody>
                    <a:bodyPr/>
                    <a:lstStyle/>
                    <a:p>
                      <a:r>
                        <a:rPr lang="en-GB" dirty="0" smtClean="0"/>
                        <a:t>Noor Abid</a:t>
                      </a:r>
                      <a:endParaRPr lang="en-US" dirty="0"/>
                    </a:p>
                  </a:txBody>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Noor is a Fellow Chartered Accountant from Institute of Chartered Accountants in England and Wales. He started his career in 1976 in UK with KPMG.  He has more than 35 years experience in the profession, across Europe, Middle East and Africa. Noor is currently a member of the Board of Directors of Kuwait Finance House, the largest Islamic Bank in Kuwait and Chairman of their Audit Committee, </a:t>
                      </a:r>
                      <a:r>
                        <a:rPr lang="en-US" sz="900" kern="1200" dirty="0" err="1" smtClean="0">
                          <a:solidFill>
                            <a:schemeClr val="dk1"/>
                          </a:solidFill>
                          <a:effectLst/>
                          <a:latin typeface="+mn-lt"/>
                          <a:ea typeface="+mn-ea"/>
                          <a:cs typeface="+mn-cs"/>
                        </a:rPr>
                        <a:t>Meezan</a:t>
                      </a:r>
                      <a:r>
                        <a:rPr lang="en-US" sz="900" kern="1200" dirty="0" smtClean="0">
                          <a:solidFill>
                            <a:schemeClr val="dk1"/>
                          </a:solidFill>
                          <a:effectLst/>
                          <a:latin typeface="+mn-lt"/>
                          <a:ea typeface="+mn-ea"/>
                          <a:cs typeface="+mn-cs"/>
                        </a:rPr>
                        <a:t> Bank Pakistan, </a:t>
                      </a:r>
                      <a:r>
                        <a:rPr lang="en-US" sz="900" kern="1200" dirty="0" err="1" smtClean="0">
                          <a:solidFill>
                            <a:schemeClr val="dk1"/>
                          </a:solidFill>
                          <a:effectLst/>
                          <a:latin typeface="+mn-lt"/>
                          <a:ea typeface="+mn-ea"/>
                          <a:cs typeface="+mn-cs"/>
                        </a:rPr>
                        <a:t>Arcapita</a:t>
                      </a:r>
                      <a:r>
                        <a:rPr lang="en-US" sz="900" kern="1200" dirty="0" smtClean="0">
                          <a:solidFill>
                            <a:schemeClr val="dk1"/>
                          </a:solidFill>
                          <a:effectLst/>
                          <a:latin typeface="+mn-lt"/>
                          <a:ea typeface="+mn-ea"/>
                          <a:cs typeface="+mn-cs"/>
                        </a:rPr>
                        <a:t> Investment Management Company in Bahrain and Chairman of their Audit and Risk Committee, Dr. Suleiman </a:t>
                      </a:r>
                      <a:r>
                        <a:rPr lang="en-US" sz="900" kern="1200" dirty="0" err="1" smtClean="0">
                          <a:solidFill>
                            <a:schemeClr val="dk1"/>
                          </a:solidFill>
                          <a:effectLst/>
                          <a:latin typeface="+mn-lt"/>
                          <a:ea typeface="+mn-ea"/>
                          <a:cs typeface="+mn-cs"/>
                        </a:rPr>
                        <a:t>Fakeeh</a:t>
                      </a:r>
                      <a:r>
                        <a:rPr lang="en-US" sz="900" kern="1200" dirty="0" smtClean="0">
                          <a:solidFill>
                            <a:schemeClr val="dk1"/>
                          </a:solidFill>
                          <a:effectLst/>
                          <a:latin typeface="+mn-lt"/>
                          <a:ea typeface="+mn-ea"/>
                          <a:cs typeface="+mn-cs"/>
                        </a:rPr>
                        <a:t> Hospital, the largest private hospital in Jeddah Saudi Arabia and Chairman of their Audit Committee. Noor is also a Member of the Board of Trustees at Accounting and Auditing </a:t>
                      </a:r>
                      <a:r>
                        <a:rPr lang="en-US" sz="900" kern="1200" dirty="0" err="1" smtClean="0">
                          <a:solidFill>
                            <a:schemeClr val="dk1"/>
                          </a:solidFill>
                          <a:effectLst/>
                          <a:latin typeface="+mn-lt"/>
                          <a:ea typeface="+mn-ea"/>
                          <a:cs typeface="+mn-cs"/>
                        </a:rPr>
                        <a:t>Organisation</a:t>
                      </a:r>
                      <a:r>
                        <a:rPr lang="en-US" sz="900" kern="1200" dirty="0" smtClean="0">
                          <a:solidFill>
                            <a:schemeClr val="dk1"/>
                          </a:solidFill>
                          <a:effectLst/>
                          <a:latin typeface="+mn-lt"/>
                          <a:ea typeface="+mn-ea"/>
                          <a:cs typeface="+mn-cs"/>
                        </a:rPr>
                        <a:t> for Islamic Financial Institutions (AAOIFI) in Bahrain.</a:t>
                      </a:r>
                      <a:endParaRPr lang="en-US" sz="900" dirty="0"/>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8382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Director Announcement</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Sarfaraz </a:t>
            </a:r>
            <a:r>
              <a:rPr lang="en-GB" dirty="0" err="1" smtClean="0"/>
              <a:t>Rehman</a:t>
            </a:r>
            <a:r>
              <a:rPr lang="en-GB" dirty="0" smtClean="0"/>
              <a:t> – former CEO </a:t>
            </a:r>
            <a:r>
              <a:rPr lang="en-GB" dirty="0" err="1" smtClean="0"/>
              <a:t>Engro</a:t>
            </a:r>
            <a:r>
              <a:rPr lang="en-GB" dirty="0" smtClean="0"/>
              <a:t> Foods Limited – has assented to join the Al </a:t>
            </a:r>
            <a:r>
              <a:rPr lang="en-GB" dirty="0" err="1" smtClean="0"/>
              <a:t>Shaheer</a:t>
            </a:r>
            <a:r>
              <a:rPr lang="en-GB" dirty="0" smtClean="0"/>
              <a:t> Board. </a:t>
            </a:r>
            <a:endParaRPr lang="en-GB" dirty="0" smtClean="0"/>
          </a:p>
          <a:p>
            <a:r>
              <a:rPr lang="en-US" dirty="0" smtClean="0"/>
              <a:t>Sarfaraz </a:t>
            </a:r>
            <a:r>
              <a:rPr lang="en-US" dirty="0"/>
              <a:t>is a chartered accountant by qualification and has 30 plus years of professional work experience, mainly in the FMCG industry. He commenced his career with Unilever in 1983 and spent time in Finance, Marketing Services, Management Accounting and Cost Saving projects. </a:t>
            </a:r>
            <a:endParaRPr lang="en-US" dirty="0" smtClean="0"/>
          </a:p>
          <a:p>
            <a:r>
              <a:rPr lang="en-US" dirty="0" smtClean="0"/>
              <a:t>Moving </a:t>
            </a:r>
            <a:r>
              <a:rPr lang="en-US" dirty="0"/>
              <a:t>on to </a:t>
            </a:r>
            <a:r>
              <a:rPr lang="en-US" dirty="0" err="1"/>
              <a:t>Smithkline</a:t>
            </a:r>
            <a:r>
              <a:rPr lang="en-US" dirty="0"/>
              <a:t> Beecham, he was involved in the Merger and Strategic Planning at the time of the merger. </a:t>
            </a:r>
            <a:endParaRPr lang="en-US" dirty="0" smtClean="0"/>
          </a:p>
          <a:p>
            <a:r>
              <a:rPr lang="en-US" dirty="0" smtClean="0"/>
              <a:t>Later</a:t>
            </a:r>
            <a:r>
              <a:rPr lang="en-US" dirty="0"/>
              <a:t>, he spent several years abroad with </a:t>
            </a:r>
            <a:r>
              <a:rPr lang="en-US" dirty="0" err="1"/>
              <a:t>Jardine</a:t>
            </a:r>
            <a:r>
              <a:rPr lang="en-US" dirty="0"/>
              <a:t> Matheson/</a:t>
            </a:r>
            <a:r>
              <a:rPr lang="en-US" dirty="0" err="1"/>
              <a:t>Olayan</a:t>
            </a:r>
            <a:r>
              <a:rPr lang="en-US" dirty="0"/>
              <a:t> mainly in Finance and Business Development. He set up the first Logistics Service Provider in the Middle East. </a:t>
            </a:r>
            <a:endParaRPr lang="en-US" dirty="0" smtClean="0"/>
          </a:p>
          <a:p>
            <a:r>
              <a:rPr lang="en-US" dirty="0" smtClean="0"/>
              <a:t>Sarfaraz </a:t>
            </a:r>
            <a:r>
              <a:rPr lang="en-US" dirty="0"/>
              <a:t>then moved to PepsiCo, managing the Pakistan/Afghanistan Business Unit. In 2000, Sarfaraz received the </a:t>
            </a:r>
            <a:r>
              <a:rPr lang="en-US" dirty="0" err="1"/>
              <a:t>Chariman’s</a:t>
            </a:r>
            <a:r>
              <a:rPr lang="en-US" dirty="0"/>
              <a:t> Award, whereas under his leadership the company won the Franchise of the Year in 2001. Later postings and consultancy assignments were outside Pakistan between 2003-2005. </a:t>
            </a:r>
            <a:endParaRPr lang="en-US" dirty="0" smtClean="0"/>
          </a:p>
          <a:p>
            <a:r>
              <a:rPr lang="en-US" dirty="0" smtClean="0"/>
              <a:t>On </a:t>
            </a:r>
            <a:r>
              <a:rPr lang="en-US" dirty="0"/>
              <a:t>his return to Pakistan, Sarfaraz launched </a:t>
            </a:r>
            <a:r>
              <a:rPr lang="en-US" dirty="0" err="1"/>
              <a:t>Engro</a:t>
            </a:r>
            <a:r>
              <a:rPr lang="en-US" dirty="0"/>
              <a:t> Foods Limited (EFL) in 2005, and for over six years he was in the position of CEO. The company won the G20 World Top 15 company award in early 2012, as a leader in innovation worldwide. Sarfaraz then moved out of commercial operations into CSR with Dawood Foundation in November </a:t>
            </a:r>
            <a:r>
              <a:rPr lang="en-US" dirty="0" smtClean="0"/>
              <a:t>2011.</a:t>
            </a:r>
          </a:p>
          <a:p>
            <a:r>
              <a:rPr lang="en-US" dirty="0" smtClean="0"/>
              <a:t>Sarfaraz </a:t>
            </a:r>
            <a:r>
              <a:rPr lang="en-US" dirty="0"/>
              <a:t>moved back to </a:t>
            </a:r>
            <a:r>
              <a:rPr lang="en-US" dirty="0" err="1"/>
              <a:t>Engro</a:t>
            </a:r>
            <a:r>
              <a:rPr lang="en-US" dirty="0"/>
              <a:t> Foods Limited as Chief Executive Officer with the Company winning the prestigious FT/IFC Transformational Business Award 2014 under his </a:t>
            </a:r>
            <a:r>
              <a:rPr lang="en-US" dirty="0" smtClean="0"/>
              <a:t>leadership</a:t>
            </a: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56854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of Corporate governance </a:t>
            </a:r>
            <a:endParaRPr lang="en-US" dirty="0"/>
          </a:p>
        </p:txBody>
      </p:sp>
      <p:sp>
        <p:nvSpPr>
          <p:cNvPr id="3" name="Content Placeholder 2"/>
          <p:cNvSpPr>
            <a:spLocks noGrp="1"/>
          </p:cNvSpPr>
          <p:nvPr>
            <p:ph idx="1"/>
          </p:nvPr>
        </p:nvSpPr>
        <p:spPr/>
        <p:txBody>
          <a:bodyPr/>
          <a:lstStyle/>
          <a:p>
            <a:r>
              <a:rPr lang="en-GB" dirty="0" smtClean="0"/>
              <a:t>Internal Audit function has been set up &amp; Grant Thompson have been appointed as internal auditors</a:t>
            </a:r>
          </a:p>
          <a:p>
            <a:r>
              <a:rPr lang="en-GB" dirty="0" smtClean="0"/>
              <a:t>Following committees are now functional:</a:t>
            </a:r>
          </a:p>
          <a:p>
            <a:pPr>
              <a:buFontTx/>
              <a:buChar char="-"/>
            </a:pPr>
            <a:r>
              <a:rPr lang="en-GB" dirty="0" smtClean="0"/>
              <a:t>Strategy Steering Committee headed by Sarfaraz </a:t>
            </a:r>
            <a:r>
              <a:rPr lang="en-GB" dirty="0" smtClean="0"/>
              <a:t>Rahman</a:t>
            </a:r>
            <a:endParaRPr lang="en-GB" dirty="0" smtClean="0"/>
          </a:p>
          <a:p>
            <a:pPr>
              <a:buFontTx/>
              <a:buChar char="-"/>
            </a:pPr>
            <a:r>
              <a:rPr lang="en-GB" dirty="0" smtClean="0"/>
              <a:t>Audit Committee headed by Muhammad Amin</a:t>
            </a:r>
          </a:p>
          <a:p>
            <a:pPr>
              <a:buFontTx/>
              <a:buChar char="-"/>
            </a:pPr>
            <a:r>
              <a:rPr lang="en-GB" dirty="0" smtClean="0"/>
              <a:t>Human Resource Committee headed by Rukhsana </a:t>
            </a:r>
            <a:r>
              <a:rPr lang="en-GB" dirty="0" smtClean="0"/>
              <a:t>Asghar</a:t>
            </a:r>
            <a:endParaRPr lang="en-GB" dirty="0" smtClean="0"/>
          </a:p>
          <a:p>
            <a:pPr>
              <a:buFontTx/>
              <a:buChar char="-"/>
            </a:pPr>
            <a:r>
              <a:rPr lang="en-GB" dirty="0" smtClean="0"/>
              <a:t>Cost Committee headed by Qaysar Alam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5370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rgbClr val="00B0F0"/>
                </a:solidFill>
              </a:rPr>
              <a:t>P</a:t>
            </a:r>
            <a:r>
              <a:rPr lang="en-GB" dirty="0" smtClean="0"/>
              <a:t>oultry Project Update</a:t>
            </a:r>
            <a:endParaRPr lang="en-US"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41283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03370"/>
          </a:xfrm>
        </p:spPr>
        <p:txBody>
          <a:bodyPr>
            <a:normAutofit fontScale="90000"/>
          </a:bodyPr>
          <a:lstStyle/>
          <a:p>
            <a:r>
              <a:rPr lang="en-US" dirty="0">
                <a:solidFill>
                  <a:srgbClr val="00B0F0"/>
                </a:solidFill>
                <a:latin typeface="Arial" panose="020B0604020202020204" pitchFamily="34" charset="0"/>
                <a:cs typeface="Arial" panose="020B0604020202020204" pitchFamily="34" charset="0"/>
              </a:rPr>
              <a:t>Key Trends in food industry</a:t>
            </a:r>
            <a:br>
              <a:rPr lang="en-US" dirty="0">
                <a:solidFill>
                  <a:srgbClr val="00B0F0"/>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7982" y="1468703"/>
            <a:ext cx="6874454" cy="4707545"/>
          </a:xfrm>
        </p:spPr>
        <p:txBody>
          <a:bodyPr>
            <a:normAutofit fontScale="77500" lnSpcReduction="20000"/>
          </a:bodyPr>
          <a:lstStyle/>
          <a:p>
            <a:r>
              <a:rPr lang="en-US" dirty="0" smtClean="0"/>
              <a:t>Food sector has been one of the fastest growing sectors in the country.</a:t>
            </a:r>
          </a:p>
          <a:p>
            <a:endParaRPr lang="en-US" dirty="0" smtClean="0"/>
          </a:p>
          <a:p>
            <a:r>
              <a:rPr lang="en-US" dirty="0" smtClean="0"/>
              <a:t>Food companies such as Nestle, </a:t>
            </a:r>
            <a:r>
              <a:rPr lang="en-US" dirty="0" err="1" smtClean="0"/>
              <a:t>Engro</a:t>
            </a:r>
            <a:r>
              <a:rPr lang="en-US" dirty="0" smtClean="0"/>
              <a:t> Foods, National Foods are posting double digit growth in topline in recent years.</a:t>
            </a:r>
          </a:p>
          <a:p>
            <a:endParaRPr lang="en-US" dirty="0" smtClean="0"/>
          </a:p>
          <a:p>
            <a:r>
              <a:rPr lang="en-US" dirty="0" smtClean="0"/>
              <a:t>Growth in modern retailing in urban centers</a:t>
            </a:r>
          </a:p>
          <a:p>
            <a:endParaRPr lang="en-US" dirty="0" smtClean="0"/>
          </a:p>
          <a:p>
            <a:r>
              <a:rPr lang="en-US" dirty="0" smtClean="0"/>
              <a:t>Top End Retail (approx. 800 stores in 10 cities) accounts for 40% share of FMCG sales in top 10 cities and 22% of FMCG sales across </a:t>
            </a:r>
            <a:r>
              <a:rPr lang="en-US" dirty="0"/>
              <a:t>Pakistan ¹</a:t>
            </a:r>
            <a:endParaRPr lang="en-US" dirty="0" smtClean="0"/>
          </a:p>
          <a:p>
            <a:endParaRPr lang="en-US" dirty="0" smtClean="0"/>
          </a:p>
          <a:p>
            <a:r>
              <a:rPr lang="en-US" dirty="0" smtClean="0"/>
              <a:t>Growth </a:t>
            </a:r>
            <a:r>
              <a:rPr lang="en-US" dirty="0"/>
              <a:t>in processed meat </a:t>
            </a:r>
            <a:r>
              <a:rPr lang="en-US" dirty="0" smtClean="0"/>
              <a:t>category - 10%²</a:t>
            </a:r>
            <a:endParaRPr lang="en-US" dirty="0"/>
          </a:p>
          <a:p>
            <a:endParaRPr lang="en-US" dirty="0"/>
          </a:p>
          <a:p>
            <a:r>
              <a:rPr lang="en-US" dirty="0"/>
              <a:t>Growth in local restaurants chains.</a:t>
            </a:r>
          </a:p>
          <a:p>
            <a:endParaRPr lang="en-US" dirty="0" smtClean="0"/>
          </a:p>
          <a:p>
            <a:pPr lvl="3"/>
            <a:endParaRPr lang="en-US" dirty="0" smtClean="0"/>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869218" y="0"/>
            <a:ext cx="10512862" cy="903370"/>
          </a:xfrm>
          <a:prstGeom prst="rect">
            <a:avLst/>
          </a:prstGeom>
          <a:no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9" b="1" dirty="0">
              <a:solidFill>
                <a:srgbClr val="00B0F0"/>
              </a:solidFill>
              <a:latin typeface="Arial" panose="020B0604020202020204" pitchFamily="34" charset="0"/>
              <a:cs typeface="Arial" panose="020B0604020202020204" pitchFamily="34" charset="0"/>
            </a:endParaRPr>
          </a:p>
        </p:txBody>
      </p:sp>
      <p:sp>
        <p:nvSpPr>
          <p:cNvPr id="5" name="TextBox 4"/>
          <p:cNvSpPr txBox="1"/>
          <p:nvPr/>
        </p:nvSpPr>
        <p:spPr>
          <a:xfrm>
            <a:off x="8047199" y="6065263"/>
            <a:ext cx="2304718" cy="646163"/>
          </a:xfrm>
          <a:prstGeom prst="rect">
            <a:avLst/>
          </a:prstGeom>
          <a:noFill/>
        </p:spPr>
        <p:txBody>
          <a:bodyPr wrap="square" rtlCol="0">
            <a:spAutoFit/>
          </a:bodyPr>
          <a:lstStyle/>
          <a:p>
            <a:r>
              <a:rPr lang="en-US" sz="1799" dirty="0"/>
              <a:t>¹ Nielsen</a:t>
            </a:r>
          </a:p>
          <a:p>
            <a:r>
              <a:rPr lang="en-US" sz="1799" dirty="0"/>
              <a:t>² </a:t>
            </a:r>
            <a:r>
              <a:rPr lang="en-US" sz="1799" dirty="0" err="1"/>
              <a:t>Euromonitor</a:t>
            </a:r>
            <a:endParaRPr lang="en-US" sz="1799"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018" y="3194759"/>
            <a:ext cx="3419456" cy="217823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79509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03370"/>
          </a:xfrm>
        </p:spPr>
        <p:txBody>
          <a:bodyPr>
            <a:normAutofit fontScale="90000"/>
          </a:bodyPr>
          <a:lstStyle/>
          <a:p>
            <a:r>
              <a:rPr lang="en-US" dirty="0">
                <a:solidFill>
                  <a:srgbClr val="00B0F0"/>
                </a:solidFill>
                <a:latin typeface="Arial" panose="020B0604020202020204" pitchFamily="34" charset="0"/>
                <a:cs typeface="Arial" panose="020B0604020202020204" pitchFamily="34" charset="0"/>
              </a:rPr>
              <a:t>Key trends in food industry</a:t>
            </a:r>
            <a:br>
              <a:rPr lang="en-US" dirty="0">
                <a:solidFill>
                  <a:srgbClr val="00B0F0"/>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7981" y="1482324"/>
            <a:ext cx="10512862" cy="4707545"/>
          </a:xfrm>
        </p:spPr>
        <p:txBody>
          <a:bodyPr>
            <a:normAutofit fontScale="25000" lnSpcReduction="20000"/>
          </a:bodyPr>
          <a:lstStyle/>
          <a:p>
            <a:endParaRPr lang="en-US" sz="7198" dirty="0"/>
          </a:p>
          <a:p>
            <a:r>
              <a:rPr lang="en-US" sz="7998" dirty="0"/>
              <a:t>Quick service restaurants are asking for ready to fry/grill products.</a:t>
            </a:r>
          </a:p>
          <a:p>
            <a:endParaRPr lang="en-US" sz="7998" dirty="0"/>
          </a:p>
          <a:p>
            <a:r>
              <a:rPr lang="en-US" sz="7998" dirty="0"/>
              <a:t>Population growth and increased rural-urban migration (~2% per year)</a:t>
            </a:r>
          </a:p>
          <a:p>
            <a:endParaRPr lang="en-US" sz="7998" dirty="0"/>
          </a:p>
          <a:p>
            <a:r>
              <a:rPr lang="en-US" sz="7998" dirty="0"/>
              <a:t>Customers are becoming more and more aware of poor hygiene and quality of food / food ingredients in unregulated market.</a:t>
            </a:r>
          </a:p>
          <a:p>
            <a:endParaRPr lang="en-US" sz="7998" dirty="0"/>
          </a:p>
          <a:p>
            <a:r>
              <a:rPr lang="en-US" sz="7998" dirty="0"/>
              <a:t>Value added meat /non meat products are becoming regular part of consumer grocery lists, particularly in convenience segment</a:t>
            </a:r>
          </a:p>
          <a:p>
            <a:endParaRPr lang="en-US" sz="7998" dirty="0"/>
          </a:p>
          <a:p>
            <a:r>
              <a:rPr lang="en-US" sz="7998" dirty="0"/>
              <a:t>Emergence of several new players in value added meat processing over the last few years.</a:t>
            </a:r>
          </a:p>
          <a:p>
            <a:endParaRPr lang="en-US" sz="7998" dirty="0"/>
          </a:p>
          <a:p>
            <a:r>
              <a:rPr lang="en-US" sz="7998" dirty="0"/>
              <a:t>Changing consumer habit of dining out and ordering in.</a:t>
            </a:r>
          </a:p>
          <a:p>
            <a:pPr lvl="1"/>
            <a:endParaRPr lang="en-US" sz="6398" dirty="0"/>
          </a:p>
          <a:p>
            <a:endParaRPr lang="en-US" sz="7198" dirty="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837981" y="-85762"/>
            <a:ext cx="10512862" cy="903370"/>
          </a:xfrm>
          <a:prstGeom prst="rect">
            <a:avLst/>
          </a:prstGeom>
          <a:no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9" b="1" dirty="0">
              <a:solidFill>
                <a:srgbClr val="00B0F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48742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03370"/>
          </a:xfrm>
          <a:noFill/>
        </p:spPr>
        <p:txBody>
          <a:bodyPr>
            <a:normAutofit/>
          </a:bodyPr>
          <a:lstStyle/>
          <a:p>
            <a:r>
              <a:rPr lang="en-US" b="1" dirty="0" smtClean="0">
                <a:solidFill>
                  <a:srgbClr val="00B0F0"/>
                </a:solidFill>
                <a:latin typeface="Arial" panose="020B0604020202020204" pitchFamily="34" charset="0"/>
                <a:cs typeface="Arial" panose="020B0604020202020204" pitchFamily="34" charset="0"/>
              </a:rPr>
              <a:t>Project</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981" y="1709487"/>
            <a:ext cx="10512862" cy="4905367"/>
          </a:xfrm>
        </p:spPr>
        <p:txBody>
          <a:bodyPr>
            <a:normAutofit/>
          </a:bodyPr>
          <a:lstStyle/>
          <a:p>
            <a:r>
              <a:rPr lang="en-US" sz="2399" dirty="0"/>
              <a:t>Poultry Processing </a:t>
            </a:r>
          </a:p>
          <a:p>
            <a:pPr lvl="1"/>
            <a:r>
              <a:rPr lang="en-US" dirty="0"/>
              <a:t>Fresh and Frozen poultry cuts</a:t>
            </a:r>
          </a:p>
          <a:p>
            <a:endParaRPr lang="en-US" sz="2399" dirty="0"/>
          </a:p>
          <a:p>
            <a:endParaRPr lang="en-US" sz="2399" dirty="0"/>
          </a:p>
          <a:p>
            <a:r>
              <a:rPr lang="en-US" sz="2399" dirty="0"/>
              <a:t>Value Added Processing</a:t>
            </a:r>
          </a:p>
          <a:p>
            <a:pPr lvl="1"/>
            <a:r>
              <a:rPr lang="en-US" dirty="0"/>
              <a:t>RTC/RTE</a:t>
            </a:r>
          </a:p>
          <a:p>
            <a:pPr lvl="1"/>
            <a:r>
              <a:rPr lang="en-US" dirty="0" smtClean="0"/>
              <a:t>Snacks/Flour products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342" y="5570520"/>
            <a:ext cx="936254" cy="623034"/>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892" y="5642800"/>
            <a:ext cx="943117" cy="627602"/>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349" y="5534699"/>
            <a:ext cx="1049291" cy="828242"/>
          </a:xfrm>
          <a:prstGeom prst="rect">
            <a:avLst/>
          </a:prstGeom>
          <a:ln>
            <a:noFill/>
          </a:ln>
          <a:effectLst>
            <a:softEdge rad="11250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965" y="5677345"/>
            <a:ext cx="1272010" cy="677263"/>
          </a:xfrm>
          <a:prstGeom prst="rect">
            <a:avLst/>
          </a:prstGeom>
          <a:ln>
            <a:noFill/>
          </a:ln>
          <a:effectLst>
            <a:softEdge rad="112500"/>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0496" y="5570521"/>
            <a:ext cx="1136969" cy="756600"/>
          </a:xfrm>
          <a:prstGeom prst="rect">
            <a:avLst/>
          </a:prstGeom>
          <a:ln>
            <a:noFill/>
          </a:ln>
          <a:effectLst>
            <a:softEdge rad="112500"/>
          </a:effectLst>
        </p:spPr>
      </p:pic>
      <p:pic>
        <p:nvPicPr>
          <p:cNvPr id="18" name="Picture 17"/>
          <p:cNvPicPr/>
          <p:nvPr/>
        </p:nvPicPr>
        <p:blipFill>
          <a:blip r:embed="rId7">
            <a:extLst>
              <a:ext uri="{28A0092B-C50C-407E-A947-70E740481C1C}">
                <a14:useLocalDpi xmlns:a14="http://schemas.microsoft.com/office/drawing/2010/main" val="0"/>
              </a:ext>
            </a:extLst>
          </a:blip>
          <a:stretch>
            <a:fillRect/>
          </a:stretch>
        </p:blipFill>
        <p:spPr>
          <a:xfrm>
            <a:off x="5942052" y="1485332"/>
            <a:ext cx="4825449" cy="3751819"/>
          </a:xfrm>
          <a:prstGeom prst="ellipse">
            <a:avLst/>
          </a:prstGeom>
          <a:ln>
            <a:noFill/>
          </a:ln>
          <a:effectLst>
            <a:softEdge rad="112500"/>
          </a:effec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3546" y="5570520"/>
            <a:ext cx="1136967" cy="7566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403481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03370"/>
          </a:xfrm>
          <a:noFill/>
        </p:spPr>
        <p:txBody>
          <a:bodyPr>
            <a:normAutofit/>
          </a:bodyPr>
          <a:lstStyle/>
          <a:p>
            <a:r>
              <a:rPr lang="en-US" b="1" dirty="0" smtClean="0">
                <a:solidFill>
                  <a:srgbClr val="00B0F0"/>
                </a:solidFill>
                <a:latin typeface="Arial" panose="020B0604020202020204" pitchFamily="34" charset="0"/>
                <a:cs typeface="Arial" panose="020B0604020202020204" pitchFamily="34" charset="0"/>
              </a:rPr>
              <a:t>Product Portfolio</a:t>
            </a:r>
            <a:endParaRPr lang="en-US" b="1" dirty="0">
              <a:solidFill>
                <a:srgbClr val="00B0F0"/>
              </a:solidFill>
              <a:latin typeface="Arial" panose="020B0604020202020204" pitchFamily="34" charset="0"/>
              <a:cs typeface="Arial" panose="020B0604020202020204" pitchFamily="34" charset="0"/>
            </a:endParaRPr>
          </a:p>
        </p:txBody>
      </p:sp>
      <p:graphicFrame>
        <p:nvGraphicFramePr>
          <p:cNvPr id="7" name="Diagram 6"/>
          <p:cNvGraphicFramePr/>
          <p:nvPr>
            <p:extLst/>
          </p:nvPr>
        </p:nvGraphicFramePr>
        <p:xfrm>
          <a:off x="22886" y="1547750"/>
          <a:ext cx="10496412" cy="5309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2215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03370"/>
          </a:xfrm>
          <a:noFill/>
        </p:spPr>
        <p:txBody>
          <a:bodyPr>
            <a:normAutofit/>
          </a:bodyPr>
          <a:lstStyle/>
          <a:p>
            <a:r>
              <a:rPr lang="en-US" b="1" dirty="0" smtClean="0">
                <a:solidFill>
                  <a:srgbClr val="00B0F0"/>
                </a:solidFill>
                <a:latin typeface="Arial" panose="020B0604020202020204" pitchFamily="34" charset="0"/>
                <a:cs typeface="Arial" panose="020B0604020202020204" pitchFamily="34" charset="0"/>
              </a:rPr>
              <a:t>Project Status</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981" y="1477490"/>
            <a:ext cx="10512862" cy="5005035"/>
          </a:xfrm>
        </p:spPr>
        <p:txBody>
          <a:bodyPr>
            <a:normAutofit/>
          </a:bodyPr>
          <a:lstStyle/>
          <a:p>
            <a:pPr marL="0" indent="0">
              <a:buNone/>
            </a:pPr>
            <a:r>
              <a:rPr lang="en-US" sz="2399" b="1" u="sng" dirty="0"/>
              <a:t>Machinery</a:t>
            </a:r>
          </a:p>
          <a:p>
            <a:pPr marL="0" indent="0">
              <a:buNone/>
            </a:pPr>
            <a:r>
              <a:rPr lang="en-US" sz="2399" dirty="0"/>
              <a:t>Almost 90% of the equipment has arrived and has purchased from leading manufacturers from Europe</a:t>
            </a:r>
          </a:p>
          <a:p>
            <a:pPr marL="0" indent="0">
              <a:buNone/>
            </a:pPr>
            <a:r>
              <a:rPr lang="en-US" sz="2399" b="1" u="sng" dirty="0"/>
              <a:t>Ground Work</a:t>
            </a:r>
          </a:p>
          <a:p>
            <a:pPr marL="0" indent="0">
              <a:buNone/>
            </a:pPr>
            <a:r>
              <a:rPr lang="en-US" sz="2399" dirty="0"/>
              <a:t>Machine installation will start in Nov. 2016</a:t>
            </a:r>
          </a:p>
          <a:p>
            <a:pPr marL="0" indent="0">
              <a:buNone/>
            </a:pPr>
            <a:endParaRPr lang="en-US" sz="2399"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57678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837981" y="365923"/>
            <a:ext cx="10512862" cy="986900"/>
          </a:xfrm>
          <a:prstGeom prst="rect">
            <a:avLst/>
          </a:prstGeom>
          <a:no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B0F0"/>
                </a:solidFill>
                <a:latin typeface="Arial" panose="020B0604020202020204" pitchFamily="34" charset="0"/>
                <a:cs typeface="Arial" panose="020B0604020202020204" pitchFamily="34" charset="0"/>
              </a:rPr>
              <a:t>Project Status</a:t>
            </a:r>
            <a:endParaRPr lang="en-US"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7982" y="1520204"/>
            <a:ext cx="10376596" cy="4656043"/>
          </a:xfrm>
        </p:spPr>
        <p:txBody>
          <a:bodyPr>
            <a:normAutofit fontScale="92500" lnSpcReduction="20000"/>
          </a:bodyPr>
          <a:lstStyle/>
          <a:p>
            <a:pPr marL="0" indent="0">
              <a:buNone/>
            </a:pPr>
            <a:r>
              <a:rPr lang="en-US" sz="2399" b="1" u="sng" dirty="0"/>
              <a:t>Food Research Facility</a:t>
            </a:r>
          </a:p>
          <a:p>
            <a:r>
              <a:rPr lang="en-US" sz="2399" dirty="0"/>
              <a:t>Food research facility is being built that is going to be the key building block of the business.</a:t>
            </a:r>
          </a:p>
          <a:p>
            <a:r>
              <a:rPr lang="en-US" sz="2399" dirty="0"/>
              <a:t>Professional Chefs and meat/product experts will be taken on board to develop authentic recipes.</a:t>
            </a:r>
          </a:p>
          <a:p>
            <a:r>
              <a:rPr lang="en-US" sz="2399" dirty="0"/>
              <a:t>One of the most experienced product expert from the region has been taken on board.</a:t>
            </a:r>
          </a:p>
          <a:p>
            <a:pPr marL="0" indent="0">
              <a:buNone/>
            </a:pPr>
            <a:r>
              <a:rPr lang="en-US" sz="2399" b="1" u="sng" dirty="0"/>
              <a:t>Technical/Business Consultants</a:t>
            </a:r>
          </a:p>
          <a:p>
            <a:r>
              <a:rPr lang="en-US" sz="2399" dirty="0"/>
              <a:t>Experts are on board for different aspects of the project</a:t>
            </a:r>
          </a:p>
          <a:p>
            <a:pPr lvl="1"/>
            <a:r>
              <a:rPr lang="en-US" sz="1999" dirty="0"/>
              <a:t>Civil Consultant: </a:t>
            </a:r>
            <a:r>
              <a:rPr lang="en-US" sz="1999" i="1" dirty="0"/>
              <a:t>Akbar and Associates</a:t>
            </a:r>
          </a:p>
          <a:p>
            <a:pPr lvl="1"/>
            <a:r>
              <a:rPr lang="en-US" sz="1999" dirty="0"/>
              <a:t>Refrigeration Consultants: </a:t>
            </a:r>
            <a:r>
              <a:rPr lang="en-US" sz="1999" i="1" dirty="0" err="1"/>
              <a:t>IceandEasy</a:t>
            </a:r>
            <a:r>
              <a:rPr lang="en-US" sz="1999" i="1" dirty="0"/>
              <a:t> ,Netherlands</a:t>
            </a:r>
          </a:p>
          <a:p>
            <a:pPr lvl="1"/>
            <a:r>
              <a:rPr lang="en-US" sz="1999" dirty="0"/>
              <a:t>Electrical Consultants: United Engineering</a:t>
            </a:r>
          </a:p>
          <a:p>
            <a:pPr marL="914126" lvl="2" indent="0">
              <a:buNone/>
            </a:pPr>
            <a:endParaRPr lang="en-US" dirty="0"/>
          </a:p>
          <a:p>
            <a:pPr lvl="1"/>
            <a:endParaRPr lang="en-US" sz="1999" dirty="0"/>
          </a:p>
          <a:p>
            <a:endParaRPr lang="en-US" sz="2399" dirty="0"/>
          </a:p>
          <a:p>
            <a:pPr marL="0" indent="0">
              <a:buNone/>
            </a:pPr>
            <a:endParaRPr lang="en-US" sz="2399" dirty="0"/>
          </a:p>
          <a:p>
            <a:pPr marL="0" indent="0">
              <a:buNone/>
            </a:pPr>
            <a:endParaRPr lang="en-US" sz="2399"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54520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FY 2015 – 16 Snapshot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5773433"/>
              </p:ext>
            </p:extLst>
          </p:nvPr>
        </p:nvGraphicFramePr>
        <p:xfrm>
          <a:off x="379412" y="1905002"/>
          <a:ext cx="10287001" cy="3733796"/>
        </p:xfrm>
        <a:graphic>
          <a:graphicData uri="http://schemas.openxmlformats.org/drawingml/2006/table">
            <a:tbl>
              <a:tblPr>
                <a:tableStyleId>{5C22544A-7EE6-4342-B048-85BDC9FD1C3A}</a:tableStyleId>
              </a:tblPr>
              <a:tblGrid>
                <a:gridCol w="1122825"/>
                <a:gridCol w="1311815"/>
                <a:gridCol w="1311815"/>
                <a:gridCol w="1311815"/>
                <a:gridCol w="1311815"/>
                <a:gridCol w="1311815"/>
                <a:gridCol w="1256230"/>
                <a:gridCol w="1348871"/>
              </a:tblGrid>
              <a:tr h="285880">
                <a:tc gridSpan="7">
                  <a:txBody>
                    <a:bodyPr/>
                    <a:lstStyle/>
                    <a:p>
                      <a:pPr algn="ctr" fontAlgn="b"/>
                      <a:r>
                        <a:rPr lang="en-US" sz="1400" u="none" strike="noStrike" dirty="0">
                          <a:effectLst/>
                        </a:rPr>
                        <a:t>NET REVENUE PKR</a:t>
                      </a:r>
                      <a:endParaRPr lang="en-US" sz="1400" b="1" i="0" u="none" strike="noStrike" dirty="0">
                        <a:solidFill>
                          <a:srgbClr val="000000"/>
                        </a:solidFill>
                        <a:effectLst/>
                        <a:latin typeface="Calibri" panose="020F0502020204030204" pitchFamily="34" charset="0"/>
                      </a:endParaRPr>
                    </a:p>
                  </a:txBody>
                  <a:tcPr marL="9347" marR="9347" marT="934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347" marR="9347" marT="9347" marB="0" anchor="b"/>
                </a:tc>
              </a:tr>
              <a:tr h="285880">
                <a:tc>
                  <a:txBody>
                    <a:bodyPr/>
                    <a:lstStyle/>
                    <a:p>
                      <a:pPr algn="l" fontAlgn="b"/>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Q1</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Q2</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Q3</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Q4</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2014-2015</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Growth/(Decline)</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US" sz="1400" u="none" strike="noStrike">
                          <a:effectLst/>
                        </a:rPr>
                        <a:t>Export</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dirty="0">
                          <a:effectLst/>
                        </a:rPr>
                        <a:t>      1,372,129,160 </a:t>
                      </a:r>
                      <a:endParaRPr lang="en-US" sz="1400" b="0" i="0" u="none" strike="noStrike" dirty="0">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1,197,604,517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1,155,371,855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1,130,766,384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4,855,871,915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3,768,011,193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US" sz="1400" u="none" strike="noStrike">
                          <a:effectLst/>
                        </a:rPr>
                        <a:t>Meatone</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249,978,925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194,664,701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256,729,687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308,111,488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1,009,484,801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763,323,820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GB" sz="1400" b="0" i="0" u="none" strike="noStrike" dirty="0" err="1" smtClean="0">
                          <a:solidFill>
                            <a:schemeClr val="dk1"/>
                          </a:solidFill>
                          <a:effectLst/>
                          <a:latin typeface="+mn-lt"/>
                        </a:rPr>
                        <a:t>Instutuional</a:t>
                      </a:r>
                      <a:r>
                        <a:rPr lang="en-GB" sz="1400" b="0" i="0" u="none" strike="noStrike" baseline="0" dirty="0" smtClean="0">
                          <a:solidFill>
                            <a:schemeClr val="dk1"/>
                          </a:solidFill>
                          <a:effectLst/>
                          <a:latin typeface="+mn-lt"/>
                        </a:rPr>
                        <a:t> </a:t>
                      </a:r>
                      <a:endParaRPr lang="en-US" sz="1400" b="0" i="0" u="none" strike="noStrike" dirty="0">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145,878,956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187,737,005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155,223,174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125,082,125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613,921,260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236,567,285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US" sz="1400" u="none" strike="noStrike">
                          <a:effectLst/>
                        </a:rPr>
                        <a:t>Khaas</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71,914,663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55,854,652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92,520,591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100,534,046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320,823,951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146,977,442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118%</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US" sz="1400" u="none" strike="noStrike">
                          <a:effectLst/>
                        </a:rPr>
                        <a:t>QP</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95,477,760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347" marR="9347" marT="934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95,477,760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69,872,244 </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a:effectLst/>
                        </a:rPr>
                        <a:t>37%</a:t>
                      </a:r>
                      <a:endParaRPr lang="en-US" sz="1400" b="0" i="0" u="none" strike="noStrike">
                        <a:solidFill>
                          <a:srgbClr val="000000"/>
                        </a:solidFill>
                        <a:effectLst/>
                        <a:latin typeface="Calibri" panose="020F0502020204030204" pitchFamily="34" charset="0"/>
                      </a:endParaRPr>
                    </a:p>
                  </a:txBody>
                  <a:tcPr marL="9347" marR="9347" marT="9347" marB="0" anchor="b"/>
                </a:tc>
              </a:tr>
              <a:tr h="527006">
                <a:tc>
                  <a:txBody>
                    <a:bodyPr/>
                    <a:lstStyle/>
                    <a:p>
                      <a:pPr algn="l" fontAlgn="b"/>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1,935,379,464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1,635,860,875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1,659,845,306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1,664,494,042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6,895,579,687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l" fontAlgn="b"/>
                      <a:r>
                        <a:rPr lang="en-US" sz="1400" u="none" strike="noStrike">
                          <a:effectLst/>
                        </a:rPr>
                        <a:t>    4,984,751,984 </a:t>
                      </a:r>
                      <a:endParaRPr lang="en-US" sz="1400" b="1" i="0" u="none" strike="noStrike">
                        <a:solidFill>
                          <a:srgbClr val="000000"/>
                        </a:solidFill>
                        <a:effectLst/>
                        <a:latin typeface="Calibri" panose="020F0502020204030204" pitchFamily="34" charset="0"/>
                      </a:endParaRPr>
                    </a:p>
                  </a:txBody>
                  <a:tcPr marL="9347" marR="9347" marT="9347" marB="0" anchor="b"/>
                </a:tc>
                <a:tc>
                  <a:txBody>
                    <a:bodyPr/>
                    <a:lstStyle/>
                    <a:p>
                      <a:pPr algn="ctr" fontAlgn="b"/>
                      <a:r>
                        <a:rPr lang="en-US" sz="1400" u="none" strike="noStrike" dirty="0">
                          <a:effectLst/>
                        </a:rPr>
                        <a:t>38%</a:t>
                      </a:r>
                      <a:endParaRPr lang="en-US" sz="1400" b="0" i="0" u="none" strike="noStrike" dirty="0">
                        <a:solidFill>
                          <a:srgbClr val="000000"/>
                        </a:solidFill>
                        <a:effectLst/>
                        <a:latin typeface="Calibri" panose="020F0502020204030204" pitchFamily="34" charset="0"/>
                      </a:endParaRPr>
                    </a:p>
                  </a:txBody>
                  <a:tcPr marL="9347" marR="9347" marT="9347" marB="0" anchor="b"/>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3710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25" y="203763"/>
            <a:ext cx="8686801" cy="1066800"/>
          </a:xfrm>
        </p:spPr>
        <p:txBody>
          <a:bodyPr/>
          <a:lstStyle/>
          <a:p>
            <a:r>
              <a:rPr lang="en-GB" dirty="0" smtClean="0"/>
              <a:t>Frozen &amp; Fresh Fruit and Vegetable Plant</a:t>
            </a:r>
            <a:endParaRPr lang="en-US" dirty="0"/>
          </a:p>
        </p:txBody>
      </p:sp>
      <p:pic>
        <p:nvPicPr>
          <p:cNvPr id="4" name="Content Placeholder 3"/>
          <p:cNvPicPr>
            <a:picLocks noGrp="1" noChangeAspect="1"/>
          </p:cNvPicPr>
          <p:nvPr>
            <p:ph idx="1"/>
          </p:nvPr>
        </p:nvPicPr>
        <p:blipFill>
          <a:blip r:embed="rId2"/>
          <a:stretch>
            <a:fillRect/>
          </a:stretch>
        </p:blipFill>
        <p:spPr>
          <a:xfrm>
            <a:off x="3954843" y="4770212"/>
            <a:ext cx="2142567" cy="2142567"/>
          </a:xfrm>
          <a:prstGeom prst="rect">
            <a:avLst/>
          </a:prstGeom>
        </p:spPr>
      </p:pic>
      <p:pic>
        <p:nvPicPr>
          <p:cNvPr id="5" name="Picture 4"/>
          <p:cNvPicPr>
            <a:picLocks noChangeAspect="1"/>
          </p:cNvPicPr>
          <p:nvPr/>
        </p:nvPicPr>
        <p:blipFill>
          <a:blip r:embed="rId3"/>
          <a:stretch>
            <a:fillRect/>
          </a:stretch>
        </p:blipFill>
        <p:spPr>
          <a:xfrm>
            <a:off x="8582241" y="1270563"/>
            <a:ext cx="2898900" cy="2898900"/>
          </a:xfrm>
          <a:prstGeom prst="rect">
            <a:avLst/>
          </a:prstGeom>
        </p:spPr>
      </p:pic>
      <p:pic>
        <p:nvPicPr>
          <p:cNvPr id="6" name="Picture 5"/>
          <p:cNvPicPr>
            <a:picLocks noChangeAspect="1"/>
          </p:cNvPicPr>
          <p:nvPr/>
        </p:nvPicPr>
        <p:blipFill>
          <a:blip r:embed="rId4"/>
          <a:stretch>
            <a:fillRect/>
          </a:stretch>
        </p:blipFill>
        <p:spPr>
          <a:xfrm>
            <a:off x="8408458" y="4397603"/>
            <a:ext cx="3112178" cy="2477458"/>
          </a:xfrm>
          <a:prstGeom prst="rect">
            <a:avLst/>
          </a:prstGeom>
        </p:spPr>
      </p:pic>
      <p:pic>
        <p:nvPicPr>
          <p:cNvPr id="1026" name="Picture 2" descr="https://encrypted-tbn3.gstatic.com/images?q=tbn:ANd9GcRghwK22r3K2lfHnaw5csOuP5ZoG2rmVhDVwm3FYjxtSij5NQ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327" y="4643246"/>
            <a:ext cx="1485171" cy="223181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frozen vegetables retail packs"/>
          <p:cNvSpPr>
            <a:spLocks noChangeAspect="1" noChangeArrowheads="1"/>
          </p:cNvSpPr>
          <p:nvPr/>
        </p:nvSpPr>
        <p:spPr bwMode="auto">
          <a:xfrm>
            <a:off x="155534"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8" name="Picture 7"/>
          <p:cNvPicPr>
            <a:picLocks noChangeAspect="1"/>
          </p:cNvPicPr>
          <p:nvPr/>
        </p:nvPicPr>
        <p:blipFill>
          <a:blip r:embed="rId6"/>
          <a:stretch>
            <a:fillRect/>
          </a:stretch>
        </p:blipFill>
        <p:spPr>
          <a:xfrm>
            <a:off x="28155" y="5136327"/>
            <a:ext cx="1711547" cy="1711547"/>
          </a:xfrm>
          <a:prstGeom prst="rect">
            <a:avLst/>
          </a:prstGeom>
        </p:spPr>
      </p:pic>
      <p:sp>
        <p:nvSpPr>
          <p:cNvPr id="9" name="AutoShape 6" descr="Image result for frozen vegetables retail packs"/>
          <p:cNvSpPr>
            <a:spLocks noChangeAspect="1" noChangeArrowheads="1"/>
          </p:cNvSpPr>
          <p:nvPr/>
        </p:nvSpPr>
        <p:spPr bwMode="auto">
          <a:xfrm>
            <a:off x="307894" y="8828"/>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pic>
        <p:nvPicPr>
          <p:cNvPr id="10" name="Picture 9"/>
          <p:cNvPicPr>
            <a:picLocks noChangeAspect="1"/>
          </p:cNvPicPr>
          <p:nvPr/>
        </p:nvPicPr>
        <p:blipFill>
          <a:blip r:embed="rId7"/>
          <a:stretch>
            <a:fillRect/>
          </a:stretch>
        </p:blipFill>
        <p:spPr>
          <a:xfrm>
            <a:off x="1830859" y="4834436"/>
            <a:ext cx="2032826" cy="2032826"/>
          </a:xfrm>
          <a:prstGeom prst="rect">
            <a:avLst/>
          </a:prstGeom>
        </p:spPr>
      </p:pic>
      <p:sp>
        <p:nvSpPr>
          <p:cNvPr id="3" name="TextBox 2"/>
          <p:cNvSpPr txBox="1"/>
          <p:nvPr/>
        </p:nvSpPr>
        <p:spPr>
          <a:xfrm>
            <a:off x="626495" y="1647445"/>
            <a:ext cx="7748108" cy="2307298"/>
          </a:xfrm>
          <a:prstGeom prst="rect">
            <a:avLst/>
          </a:prstGeom>
          <a:noFill/>
        </p:spPr>
        <p:txBody>
          <a:bodyPr wrap="square" rtlCol="0">
            <a:spAutoFit/>
          </a:bodyPr>
          <a:lstStyle/>
          <a:p>
            <a:pPr marL="285750" indent="-285750">
              <a:buFont typeface="Arial" panose="020B0604020202020204" pitchFamily="34" charset="0"/>
              <a:buChar char="•"/>
            </a:pPr>
            <a:r>
              <a:rPr lang="en-GB" sz="1799" dirty="0" smtClean="0"/>
              <a:t>Plant / machinery has been acquired</a:t>
            </a:r>
          </a:p>
          <a:p>
            <a:pPr marL="285750" indent="-285750">
              <a:buFont typeface="Arial" panose="020B0604020202020204" pitchFamily="34" charset="0"/>
              <a:buChar char="•"/>
            </a:pPr>
            <a:endParaRPr lang="en-GB" sz="1799" dirty="0" smtClean="0"/>
          </a:p>
          <a:p>
            <a:pPr marL="285750" indent="-285750">
              <a:buFont typeface="Arial" panose="020B0604020202020204" pitchFamily="34" charset="0"/>
              <a:buChar char="•"/>
            </a:pPr>
            <a:r>
              <a:rPr lang="en-GB" sz="1799" dirty="0" smtClean="0"/>
              <a:t>Land earmarked for construction</a:t>
            </a:r>
          </a:p>
          <a:p>
            <a:pPr marL="285750" indent="-285750">
              <a:buFont typeface="Arial" panose="020B0604020202020204" pitchFamily="34" charset="0"/>
              <a:buChar char="•"/>
            </a:pPr>
            <a:endParaRPr lang="en-GB" sz="1799" dirty="0" smtClean="0"/>
          </a:p>
          <a:p>
            <a:pPr marL="285750" indent="-285750">
              <a:buFont typeface="Arial" panose="020B0604020202020204" pitchFamily="34" charset="0"/>
              <a:buChar char="•"/>
            </a:pPr>
            <a:r>
              <a:rPr lang="en-GB" sz="1799" dirty="0" smtClean="0"/>
              <a:t>Most experienced consultant in Pakistan has been engaged for project development</a:t>
            </a:r>
          </a:p>
          <a:p>
            <a:pPr marL="285750" indent="-285750">
              <a:buFont typeface="Arial" panose="020B0604020202020204" pitchFamily="34" charset="0"/>
              <a:buChar char="•"/>
            </a:pPr>
            <a:endParaRPr lang="en-GB" sz="1799" dirty="0" smtClean="0"/>
          </a:p>
          <a:p>
            <a:pPr marL="285750" indent="-285750">
              <a:buFont typeface="Arial" panose="020B0604020202020204" pitchFamily="34" charset="0"/>
              <a:buChar char="•"/>
            </a:pPr>
            <a:r>
              <a:rPr lang="en-GB" sz="1799" dirty="0" smtClean="0"/>
              <a:t>Completion date is expected to be December 2017</a:t>
            </a:r>
            <a:endParaRPr lang="en-US" sz="1799"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5319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5212" y="533400"/>
            <a:ext cx="8686801" cy="3657600"/>
          </a:xfrm>
        </p:spPr>
        <p:txBody>
          <a:bodyPr>
            <a:normAutofit/>
          </a:bodyPr>
          <a:lstStyle/>
          <a:p>
            <a:r>
              <a:rPr lang="en-GB" dirty="0" smtClean="0"/>
              <a:t>Your questions…..</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Thank you</a:t>
            </a:r>
            <a:endParaRPr lang="en-US" dirty="0"/>
          </a:p>
        </p:txBody>
      </p:sp>
    </p:spTree>
    <p:extLst>
      <p:ext uri="{BB962C8B-B14F-4D97-AF65-F5344CB8AC3E}">
        <p14:creationId xmlns:p14="http://schemas.microsoft.com/office/powerpoint/2010/main" val="370227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Quarterly </a:t>
            </a:r>
            <a:r>
              <a:rPr lang="en-GB" dirty="0" smtClean="0"/>
              <a:t>Performance Highlights by SBU</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29075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Meat </a:t>
            </a:r>
            <a:r>
              <a:rPr lang="en-GB" dirty="0" smtClean="0"/>
              <a:t>One</a:t>
            </a:r>
            <a:endParaRPr lang="en-US" dirty="0"/>
          </a:p>
        </p:txBody>
      </p:sp>
      <p:sp>
        <p:nvSpPr>
          <p:cNvPr id="3" name="Content Placeholder 2"/>
          <p:cNvSpPr>
            <a:spLocks noGrp="1"/>
          </p:cNvSpPr>
          <p:nvPr>
            <p:ph idx="1"/>
          </p:nvPr>
        </p:nvSpPr>
        <p:spPr/>
        <p:txBody>
          <a:bodyPr/>
          <a:lstStyle/>
          <a:p>
            <a:r>
              <a:rPr lang="en-GB" dirty="0" smtClean="0"/>
              <a:t>Store Openings – </a:t>
            </a:r>
            <a:r>
              <a:rPr lang="en-GB" dirty="0" err="1" smtClean="0"/>
              <a:t>Baharia</a:t>
            </a:r>
            <a:r>
              <a:rPr lang="en-GB" dirty="0" smtClean="0"/>
              <a:t> Town </a:t>
            </a:r>
            <a:r>
              <a:rPr lang="en-GB" dirty="0" err="1" smtClean="0"/>
              <a:t>Isb</a:t>
            </a:r>
            <a:r>
              <a:rPr lang="en-GB" dirty="0" smtClean="0"/>
              <a:t> &amp; Lahore, </a:t>
            </a:r>
            <a:r>
              <a:rPr lang="en-GB" dirty="0" err="1" smtClean="0"/>
              <a:t>Chaklala</a:t>
            </a:r>
            <a:r>
              <a:rPr lang="en-GB" dirty="0" smtClean="0"/>
              <a:t> 3 </a:t>
            </a:r>
            <a:r>
              <a:rPr lang="en-GB" dirty="0" err="1" smtClean="0"/>
              <a:t>Rwp</a:t>
            </a:r>
            <a:r>
              <a:rPr lang="en-GB" dirty="0" smtClean="0"/>
              <a:t>, E 11 </a:t>
            </a:r>
            <a:r>
              <a:rPr lang="en-GB" dirty="0" err="1" smtClean="0"/>
              <a:t>Isb</a:t>
            </a:r>
            <a:r>
              <a:rPr lang="en-GB" dirty="0" smtClean="0"/>
              <a:t> &amp; Auto </a:t>
            </a:r>
            <a:r>
              <a:rPr lang="en-GB" dirty="0" err="1" smtClean="0"/>
              <a:t>Bahn</a:t>
            </a:r>
            <a:r>
              <a:rPr lang="en-GB" dirty="0" smtClean="0"/>
              <a:t> </a:t>
            </a:r>
            <a:r>
              <a:rPr lang="en-GB" dirty="0" smtClean="0"/>
              <a:t>Hyderabad</a:t>
            </a:r>
          </a:p>
          <a:p>
            <a:r>
              <a:rPr lang="en-GB" dirty="0" smtClean="0"/>
              <a:t>As of June 30</a:t>
            </a:r>
            <a:r>
              <a:rPr lang="en-GB" baseline="30000" dirty="0" smtClean="0"/>
              <a:t>th</a:t>
            </a:r>
            <a:r>
              <a:rPr lang="en-GB" dirty="0" smtClean="0"/>
              <a:t>, 2016 we have 33 active stores, and the expansion continues……</a:t>
            </a:r>
            <a:endParaRPr lang="en-GB" dirty="0" smtClean="0"/>
          </a:p>
          <a:p>
            <a:pPr marL="45720" indent="0">
              <a:buNone/>
            </a:pPr>
            <a:endParaRPr lang="en-GB" dirty="0" smtClean="0"/>
          </a:p>
          <a:p>
            <a:pPr marL="45720" indent="0">
              <a:buNone/>
            </a:pPr>
            <a:endParaRPr lang="en-GB" dirty="0" smtClean="0"/>
          </a:p>
          <a:p>
            <a:endParaRPr lang="en-GB" dirty="0"/>
          </a:p>
          <a:p>
            <a:endParaRPr lang="en-GB" dirty="0" smtClean="0"/>
          </a:p>
          <a:p>
            <a:endParaRPr lang="en-GB" dirty="0"/>
          </a:p>
          <a:p>
            <a:endParaRPr lang="en-GB" dirty="0" smtClean="0"/>
          </a:p>
          <a:p>
            <a:endParaRPr lang="en-GB" dirty="0"/>
          </a:p>
          <a:p>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342" y="4476430"/>
            <a:ext cx="2931768" cy="219882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5673" y="4540322"/>
            <a:ext cx="2880116" cy="21600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2097" y="4059986"/>
            <a:ext cx="2326325" cy="264405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79174" y="3264524"/>
            <a:ext cx="2579269" cy="34390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15814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Meat One Business Results: Q4, 2016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40740"/>
              </p:ext>
            </p:extLst>
          </p:nvPr>
        </p:nvGraphicFramePr>
        <p:xfrm>
          <a:off x="1065211" y="1828800"/>
          <a:ext cx="7934325" cy="2743200"/>
        </p:xfrm>
        <a:graphic>
          <a:graphicData uri="http://schemas.openxmlformats.org/drawingml/2006/table">
            <a:tbl>
              <a:tblPr firstRow="1" bandRow="1">
                <a:tableStyleId>{5C22544A-7EE6-4342-B048-85BDC9FD1C3A}</a:tableStyleId>
              </a:tblPr>
              <a:tblGrid>
                <a:gridCol w="1133475"/>
                <a:gridCol w="1133475"/>
                <a:gridCol w="1133475"/>
                <a:gridCol w="1133475"/>
                <a:gridCol w="1133475"/>
                <a:gridCol w="1133475"/>
                <a:gridCol w="1133475"/>
              </a:tblGrid>
              <a:tr h="1092425">
                <a:tc>
                  <a:txBody>
                    <a:bodyPr/>
                    <a:lstStyle/>
                    <a:p>
                      <a:endParaRPr lang="en-US" dirty="0"/>
                    </a:p>
                  </a:txBody>
                  <a:tcPr/>
                </a:tc>
                <a:tc>
                  <a:txBody>
                    <a:bodyPr/>
                    <a:lstStyle/>
                    <a:p>
                      <a:pPr algn="ctr"/>
                      <a:r>
                        <a:rPr lang="en-GB" dirty="0" smtClean="0"/>
                        <a:t>Total Apr - March</a:t>
                      </a:r>
                      <a:endParaRPr lang="en-US" dirty="0"/>
                    </a:p>
                  </a:txBody>
                  <a:tcPr/>
                </a:tc>
                <a:tc>
                  <a:txBody>
                    <a:bodyPr/>
                    <a:lstStyle/>
                    <a:p>
                      <a:pPr algn="ctr"/>
                      <a:r>
                        <a:rPr lang="en-GB" dirty="0" smtClean="0"/>
                        <a:t>Change vs SPLY</a:t>
                      </a:r>
                      <a:endParaRPr lang="en-US" dirty="0"/>
                    </a:p>
                  </a:txBody>
                  <a:tcPr/>
                </a:tc>
                <a:tc>
                  <a:txBody>
                    <a:bodyPr/>
                    <a:lstStyle/>
                    <a:p>
                      <a:pPr algn="ctr"/>
                      <a:r>
                        <a:rPr lang="en-GB" dirty="0" smtClean="0"/>
                        <a:t>Change vs Q3, 2016</a:t>
                      </a:r>
                      <a:endParaRPr lang="en-US" dirty="0"/>
                    </a:p>
                  </a:txBody>
                  <a:tcPr/>
                </a:tc>
                <a:tc>
                  <a:txBody>
                    <a:bodyPr/>
                    <a:lstStyle/>
                    <a:p>
                      <a:pPr algn="ctr"/>
                      <a:r>
                        <a:rPr lang="en-GB" dirty="0" smtClean="0"/>
                        <a:t>Organic Apr - March </a:t>
                      </a:r>
                      <a:endParaRPr lang="en-US" dirty="0"/>
                    </a:p>
                  </a:txBody>
                  <a:tcPr/>
                </a:tc>
                <a:tc>
                  <a:txBody>
                    <a:bodyPr/>
                    <a:lstStyle/>
                    <a:p>
                      <a:pPr algn="ctr"/>
                      <a:r>
                        <a:rPr lang="en-GB" dirty="0" smtClean="0"/>
                        <a:t>Change vs SPLY</a:t>
                      </a:r>
                      <a:endParaRPr lang="en-US" dirty="0"/>
                    </a:p>
                  </a:txBody>
                  <a:tcPr/>
                </a:tc>
                <a:tc>
                  <a:txBody>
                    <a:bodyPr/>
                    <a:lstStyle/>
                    <a:p>
                      <a:pPr algn="ctr"/>
                      <a:r>
                        <a:rPr lang="en-GB" dirty="0" smtClean="0"/>
                        <a:t>Change Vs Q3, 2016</a:t>
                      </a:r>
                      <a:endParaRPr lang="en-US" dirty="0"/>
                    </a:p>
                  </a:txBody>
                  <a:tcPr/>
                </a:tc>
              </a:tr>
              <a:tr h="764697">
                <a:tc>
                  <a:txBody>
                    <a:bodyPr/>
                    <a:lstStyle/>
                    <a:p>
                      <a:r>
                        <a:rPr lang="en-GB" dirty="0" smtClean="0"/>
                        <a:t>Volume </a:t>
                      </a:r>
                      <a:endParaRPr lang="en-US" dirty="0"/>
                    </a:p>
                  </a:txBody>
                  <a:tcPr/>
                </a:tc>
                <a:tc>
                  <a:txBody>
                    <a:bodyPr/>
                    <a:lstStyle/>
                    <a:p>
                      <a:pPr algn="ctr"/>
                      <a:r>
                        <a:rPr lang="en-GB" dirty="0" smtClean="0"/>
                        <a:t>434,593 tons</a:t>
                      </a:r>
                      <a:endParaRPr lang="en-US" dirty="0"/>
                    </a:p>
                  </a:txBody>
                  <a:tcPr/>
                </a:tc>
                <a:tc>
                  <a:txBody>
                    <a:bodyPr/>
                    <a:lstStyle/>
                    <a:p>
                      <a:pPr algn="ctr"/>
                      <a:r>
                        <a:rPr lang="en-GB" dirty="0" smtClean="0"/>
                        <a:t>+16%</a:t>
                      </a:r>
                      <a:endParaRPr lang="en-US" dirty="0"/>
                    </a:p>
                  </a:txBody>
                  <a:tcPr/>
                </a:tc>
                <a:tc>
                  <a:txBody>
                    <a:bodyPr/>
                    <a:lstStyle/>
                    <a:p>
                      <a:pPr algn="ctr"/>
                      <a:r>
                        <a:rPr lang="en-GB" dirty="0" smtClean="0"/>
                        <a:t>+8%</a:t>
                      </a:r>
                      <a:endParaRPr lang="en-US" dirty="0"/>
                    </a:p>
                  </a:txBody>
                  <a:tcPr/>
                </a:tc>
                <a:tc>
                  <a:txBody>
                    <a:bodyPr/>
                    <a:lstStyle/>
                    <a:p>
                      <a:pPr algn="ctr" fontAlgn="b"/>
                      <a:r>
                        <a:rPr lang="en-US" sz="1800" b="0" i="0" u="none" strike="noStrike" dirty="0" smtClean="0">
                          <a:solidFill>
                            <a:srgbClr val="000000"/>
                          </a:solidFill>
                          <a:effectLst/>
                          <a:latin typeface="+mj-lt"/>
                        </a:rPr>
                        <a:t>419,132 tons </a:t>
                      </a:r>
                      <a:endParaRPr lang="en-US" sz="1800" b="0" i="0" u="none" strike="noStrike" dirty="0">
                        <a:solidFill>
                          <a:srgbClr val="000000"/>
                        </a:solidFill>
                        <a:effectLst/>
                        <a:latin typeface="+mj-lt"/>
                      </a:endParaRPr>
                    </a:p>
                  </a:txBody>
                  <a:tcPr marL="9525" marR="9525" marT="9525" marB="0" anchor="ctr"/>
                </a:tc>
                <a:tc>
                  <a:txBody>
                    <a:bodyPr/>
                    <a:lstStyle/>
                    <a:p>
                      <a:pPr algn="ctr"/>
                      <a:r>
                        <a:rPr lang="en-GB" dirty="0" smtClean="0"/>
                        <a:t>+11%</a:t>
                      </a:r>
                      <a:endParaRPr lang="en-US" dirty="0"/>
                    </a:p>
                  </a:txBody>
                  <a:tcPr/>
                </a:tc>
                <a:tc>
                  <a:txBody>
                    <a:bodyPr/>
                    <a:lstStyle/>
                    <a:p>
                      <a:pPr algn="ctr"/>
                      <a:r>
                        <a:rPr lang="en-GB" dirty="0" smtClean="0"/>
                        <a:t>+1%</a:t>
                      </a:r>
                      <a:endParaRPr lang="en-US" dirty="0"/>
                    </a:p>
                  </a:txBody>
                  <a:tcPr/>
                </a:tc>
              </a:tr>
              <a:tr h="443039">
                <a:tc>
                  <a:txBody>
                    <a:bodyPr/>
                    <a:lstStyle/>
                    <a:p>
                      <a:r>
                        <a:rPr lang="en-GB" dirty="0" smtClean="0"/>
                        <a:t>Value</a:t>
                      </a:r>
                      <a:endParaRPr lang="en-US" dirty="0"/>
                    </a:p>
                  </a:txBody>
                  <a:tcPr/>
                </a:tc>
                <a:tc>
                  <a:txBody>
                    <a:bodyPr/>
                    <a:lstStyle/>
                    <a:p>
                      <a:pPr algn="ctr"/>
                      <a:r>
                        <a:rPr lang="en-GB" dirty="0" smtClean="0"/>
                        <a:t>320 </a:t>
                      </a:r>
                      <a:r>
                        <a:rPr lang="en-GB" dirty="0" err="1" smtClean="0"/>
                        <a:t>mln</a:t>
                      </a:r>
                      <a:endParaRPr lang="en-US" dirty="0"/>
                    </a:p>
                  </a:txBody>
                  <a:tcPr/>
                </a:tc>
                <a:tc>
                  <a:txBody>
                    <a:bodyPr/>
                    <a:lstStyle/>
                    <a:p>
                      <a:pPr algn="ctr"/>
                      <a:r>
                        <a:rPr lang="en-GB" dirty="0" smtClean="0"/>
                        <a:t>+29%</a:t>
                      </a:r>
                      <a:endParaRPr lang="en-US" dirty="0"/>
                    </a:p>
                  </a:txBody>
                  <a:tcPr/>
                </a:tc>
                <a:tc>
                  <a:txBody>
                    <a:bodyPr/>
                    <a:lstStyle/>
                    <a:p>
                      <a:pPr algn="ctr"/>
                      <a:r>
                        <a:rPr lang="en-GB" dirty="0" smtClean="0"/>
                        <a:t>+20%</a:t>
                      </a:r>
                      <a:endParaRPr lang="en-US" dirty="0"/>
                    </a:p>
                  </a:txBody>
                  <a:tcPr/>
                </a:tc>
                <a:tc>
                  <a:txBody>
                    <a:bodyPr/>
                    <a:lstStyle/>
                    <a:p>
                      <a:pPr algn="ctr" fontAlgn="b"/>
                      <a:r>
                        <a:rPr lang="en-GB" sz="1800" b="0" i="0" u="none" strike="noStrike" dirty="0" smtClean="0">
                          <a:solidFill>
                            <a:srgbClr val="000000"/>
                          </a:solidFill>
                          <a:effectLst/>
                          <a:latin typeface="+mj-lt"/>
                        </a:rPr>
                        <a:t>289 </a:t>
                      </a:r>
                      <a:r>
                        <a:rPr lang="en-GB" sz="1800" b="0" i="0" u="none" strike="noStrike" dirty="0" err="1" smtClean="0">
                          <a:solidFill>
                            <a:srgbClr val="000000"/>
                          </a:solidFill>
                          <a:effectLst/>
                          <a:latin typeface="+mj-lt"/>
                        </a:rPr>
                        <a:t>mln</a:t>
                      </a:r>
                      <a:endParaRPr lang="en-US" sz="1800" b="0" i="0" u="none" strike="noStrike" dirty="0">
                        <a:solidFill>
                          <a:srgbClr val="000000"/>
                        </a:solidFill>
                        <a:effectLst/>
                        <a:latin typeface="+mj-lt"/>
                      </a:endParaRPr>
                    </a:p>
                  </a:txBody>
                  <a:tcPr marL="9525" marR="9525" marT="9525" marB="0" anchor="ctr"/>
                </a:tc>
                <a:tc>
                  <a:txBody>
                    <a:bodyPr/>
                    <a:lstStyle/>
                    <a:p>
                      <a:pPr algn="ctr"/>
                      <a:r>
                        <a:rPr lang="en-GB" dirty="0" smtClean="0"/>
                        <a:t>+24%</a:t>
                      </a:r>
                      <a:endParaRPr lang="en-US" dirty="0"/>
                    </a:p>
                  </a:txBody>
                  <a:tcPr/>
                </a:tc>
                <a:tc>
                  <a:txBody>
                    <a:bodyPr/>
                    <a:lstStyle/>
                    <a:p>
                      <a:pPr algn="ctr"/>
                      <a:r>
                        <a:rPr lang="en-GB" dirty="0" smtClean="0"/>
                        <a:t>+13%</a:t>
                      </a:r>
                      <a:endParaRPr lang="en-US" dirty="0"/>
                    </a:p>
                  </a:txBody>
                  <a:tcPr/>
                </a:tc>
              </a:tr>
              <a:tr h="443039">
                <a:tc>
                  <a:txBody>
                    <a:bodyPr/>
                    <a:lstStyle/>
                    <a:p>
                      <a:r>
                        <a:rPr lang="en-GB" dirty="0" smtClean="0"/>
                        <a:t>Footfall</a:t>
                      </a:r>
                      <a:endParaRPr lang="en-US" dirty="0"/>
                    </a:p>
                  </a:txBody>
                  <a:tcPr/>
                </a:tc>
                <a:tc>
                  <a:txBody>
                    <a:bodyPr/>
                    <a:lstStyle/>
                    <a:p>
                      <a:pPr algn="ctr"/>
                      <a:r>
                        <a:rPr lang="en-GB" dirty="0" smtClean="0"/>
                        <a:t>187,243</a:t>
                      </a:r>
                      <a:endParaRPr lang="en-US" dirty="0"/>
                    </a:p>
                  </a:txBody>
                  <a:tcPr/>
                </a:tc>
                <a:tc>
                  <a:txBody>
                    <a:bodyPr/>
                    <a:lstStyle/>
                    <a:p>
                      <a:pPr algn="ctr"/>
                      <a:r>
                        <a:rPr lang="en-GB" dirty="0" smtClean="0"/>
                        <a:t>+23%</a:t>
                      </a:r>
                      <a:endParaRPr lang="en-US" dirty="0"/>
                    </a:p>
                  </a:txBody>
                  <a:tcPr/>
                </a:tc>
                <a:tc>
                  <a:txBody>
                    <a:bodyPr/>
                    <a:lstStyle/>
                    <a:p>
                      <a:pPr algn="ctr"/>
                      <a:r>
                        <a:rPr lang="en-GB" dirty="0" smtClean="0"/>
                        <a:t>+13%</a:t>
                      </a:r>
                      <a:endParaRPr lang="en-US" dirty="0"/>
                    </a:p>
                  </a:txBody>
                  <a:tcPr/>
                </a:tc>
                <a:tc>
                  <a:txBody>
                    <a:bodyPr/>
                    <a:lstStyle/>
                    <a:p>
                      <a:pPr algn="ctr" fontAlgn="b"/>
                      <a:r>
                        <a:rPr lang="en-GB" sz="1800" b="0" i="0" u="none" strike="noStrike" dirty="0" smtClean="0">
                          <a:solidFill>
                            <a:srgbClr val="000000"/>
                          </a:solidFill>
                          <a:effectLst/>
                          <a:latin typeface="+mj-lt"/>
                        </a:rPr>
                        <a:t>179,409</a:t>
                      </a:r>
                      <a:endParaRPr lang="en-US" sz="1800" b="0" i="0" u="none" strike="noStrike" dirty="0">
                        <a:solidFill>
                          <a:srgbClr val="000000"/>
                        </a:solidFill>
                        <a:effectLst/>
                        <a:latin typeface="+mj-lt"/>
                      </a:endParaRPr>
                    </a:p>
                  </a:txBody>
                  <a:tcPr marL="9525" marR="9525" marT="9525" marB="0" anchor="ctr"/>
                </a:tc>
                <a:tc>
                  <a:txBody>
                    <a:bodyPr/>
                    <a:lstStyle/>
                    <a:p>
                      <a:pPr algn="ctr"/>
                      <a:r>
                        <a:rPr lang="en-GB" dirty="0" smtClean="0"/>
                        <a:t>+16%</a:t>
                      </a:r>
                      <a:endParaRPr lang="en-US" dirty="0"/>
                    </a:p>
                  </a:txBody>
                  <a:tcPr/>
                </a:tc>
                <a:tc>
                  <a:txBody>
                    <a:bodyPr/>
                    <a:lstStyle/>
                    <a:p>
                      <a:pPr algn="ctr"/>
                      <a:r>
                        <a:rPr lang="en-GB" dirty="0" smtClean="0"/>
                        <a:t>+5%</a:t>
                      </a:r>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90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Khaas</a:t>
            </a:r>
            <a:r>
              <a:rPr lang="en-GB" dirty="0" smtClean="0"/>
              <a:t> Meat: Q4 Business Results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9923270"/>
              </p:ext>
            </p:extLst>
          </p:nvPr>
        </p:nvGraphicFramePr>
        <p:xfrm>
          <a:off x="1065213" y="1828800"/>
          <a:ext cx="8686797" cy="2296160"/>
        </p:xfrm>
        <a:graphic>
          <a:graphicData uri="http://schemas.openxmlformats.org/drawingml/2006/table">
            <a:tbl>
              <a:tblPr firstRow="1" bandRow="1">
                <a:tableStyleId>{5C22544A-7EE6-4342-B048-85BDC9FD1C3A}</a:tableStyleId>
              </a:tblPr>
              <a:tblGrid>
                <a:gridCol w="1240971"/>
                <a:gridCol w="1240971"/>
                <a:gridCol w="1240971"/>
                <a:gridCol w="1240971"/>
                <a:gridCol w="1240971"/>
                <a:gridCol w="1240971"/>
                <a:gridCol w="1240971"/>
              </a:tblGrid>
              <a:tr h="370840">
                <a:tc>
                  <a:txBody>
                    <a:bodyPr/>
                    <a:lstStyle/>
                    <a:p>
                      <a:endParaRPr lang="en-US" dirty="0"/>
                    </a:p>
                  </a:txBody>
                  <a:tcPr/>
                </a:tc>
                <a:tc>
                  <a:txBody>
                    <a:bodyPr/>
                    <a:lstStyle/>
                    <a:p>
                      <a:pPr algn="ctr"/>
                      <a:r>
                        <a:rPr lang="en-GB" dirty="0" smtClean="0"/>
                        <a:t>Total Apr - March</a:t>
                      </a:r>
                      <a:endParaRPr lang="en-US" dirty="0"/>
                    </a:p>
                  </a:txBody>
                  <a:tcPr/>
                </a:tc>
                <a:tc>
                  <a:txBody>
                    <a:bodyPr/>
                    <a:lstStyle/>
                    <a:p>
                      <a:pPr algn="ctr"/>
                      <a:r>
                        <a:rPr lang="en-GB" dirty="0" smtClean="0"/>
                        <a:t>Change vs SPLY</a:t>
                      </a:r>
                      <a:endParaRPr lang="en-US" dirty="0"/>
                    </a:p>
                  </a:txBody>
                  <a:tcPr/>
                </a:tc>
                <a:tc>
                  <a:txBody>
                    <a:bodyPr/>
                    <a:lstStyle/>
                    <a:p>
                      <a:pPr algn="ctr"/>
                      <a:r>
                        <a:rPr lang="en-GB" dirty="0" smtClean="0"/>
                        <a:t>Change vs Q3, 2016</a:t>
                      </a:r>
                      <a:endParaRPr lang="en-US" dirty="0"/>
                    </a:p>
                  </a:txBody>
                  <a:tcPr/>
                </a:tc>
                <a:tc>
                  <a:txBody>
                    <a:bodyPr/>
                    <a:lstStyle/>
                    <a:p>
                      <a:pPr algn="ctr"/>
                      <a:r>
                        <a:rPr lang="en-GB" dirty="0" smtClean="0"/>
                        <a:t>Organic Apr - March </a:t>
                      </a:r>
                      <a:endParaRPr lang="en-US" dirty="0"/>
                    </a:p>
                  </a:txBody>
                  <a:tcPr/>
                </a:tc>
                <a:tc>
                  <a:txBody>
                    <a:bodyPr/>
                    <a:lstStyle/>
                    <a:p>
                      <a:pPr algn="ctr"/>
                      <a:r>
                        <a:rPr lang="en-GB" dirty="0" smtClean="0"/>
                        <a:t>Change vs SPLY</a:t>
                      </a:r>
                      <a:endParaRPr lang="en-US" dirty="0"/>
                    </a:p>
                  </a:txBody>
                  <a:tcPr/>
                </a:tc>
                <a:tc>
                  <a:txBody>
                    <a:bodyPr/>
                    <a:lstStyle/>
                    <a:p>
                      <a:pPr algn="ctr"/>
                      <a:r>
                        <a:rPr lang="en-GB" dirty="0" smtClean="0"/>
                        <a:t>Change Vs Q3, 2016</a:t>
                      </a:r>
                      <a:endParaRPr lang="en-US" dirty="0"/>
                    </a:p>
                  </a:txBody>
                  <a:tcPr/>
                </a:tc>
              </a:tr>
              <a:tr h="370840">
                <a:tc>
                  <a:txBody>
                    <a:bodyPr/>
                    <a:lstStyle/>
                    <a:p>
                      <a:r>
                        <a:rPr lang="en-GB" dirty="0" smtClean="0"/>
                        <a:t>Volume</a:t>
                      </a:r>
                      <a:endParaRPr lang="en-US" dirty="0"/>
                    </a:p>
                  </a:txBody>
                  <a:tcPr/>
                </a:tc>
                <a:tc>
                  <a:txBody>
                    <a:bodyPr/>
                    <a:lstStyle/>
                    <a:p>
                      <a:pPr algn="ctr"/>
                      <a:r>
                        <a:rPr lang="en-GB" dirty="0" smtClean="0"/>
                        <a:t>206,900 Tons</a:t>
                      </a:r>
                      <a:endParaRPr lang="en-US" dirty="0"/>
                    </a:p>
                  </a:txBody>
                  <a:tcPr/>
                </a:tc>
                <a:tc>
                  <a:txBody>
                    <a:bodyPr/>
                    <a:lstStyle/>
                    <a:p>
                      <a:pPr algn="ctr"/>
                      <a:r>
                        <a:rPr lang="en-GB" dirty="0" smtClean="0"/>
                        <a:t>+37%</a:t>
                      </a:r>
                      <a:endParaRPr lang="en-US" dirty="0"/>
                    </a:p>
                  </a:txBody>
                  <a:tcPr/>
                </a:tc>
                <a:tc>
                  <a:txBody>
                    <a:bodyPr/>
                    <a:lstStyle/>
                    <a:p>
                      <a:pPr algn="ctr"/>
                      <a:r>
                        <a:rPr lang="en-GB" dirty="0" smtClean="0"/>
                        <a:t>+1%</a:t>
                      </a:r>
                      <a:endParaRPr lang="en-US" dirty="0"/>
                    </a:p>
                  </a:txBody>
                  <a:tcPr/>
                </a:tc>
                <a:tc>
                  <a:txBody>
                    <a:bodyPr/>
                    <a:lstStyle/>
                    <a:p>
                      <a:pPr algn="ctr"/>
                      <a:r>
                        <a:rPr lang="en-GB" dirty="0" smtClean="0"/>
                        <a:t>93,072 tons</a:t>
                      </a:r>
                      <a:endParaRPr lang="en-US" dirty="0"/>
                    </a:p>
                  </a:txBody>
                  <a:tcPr/>
                </a:tc>
                <a:tc>
                  <a:txBody>
                    <a:bodyPr/>
                    <a:lstStyle/>
                    <a:p>
                      <a:pPr algn="ctr"/>
                      <a:r>
                        <a:rPr lang="en-GB" dirty="0" smtClean="0"/>
                        <a:t>+24%</a:t>
                      </a:r>
                      <a:endParaRPr lang="en-US" dirty="0"/>
                    </a:p>
                  </a:txBody>
                  <a:tcPr/>
                </a:tc>
                <a:tc>
                  <a:txBody>
                    <a:bodyPr/>
                    <a:lstStyle/>
                    <a:p>
                      <a:pPr algn="ctr"/>
                      <a:r>
                        <a:rPr lang="en-GB" dirty="0" smtClean="0"/>
                        <a:t>+23%</a:t>
                      </a:r>
                      <a:endParaRPr lang="en-US" dirty="0"/>
                    </a:p>
                  </a:txBody>
                  <a:tcPr/>
                </a:tc>
              </a:tr>
              <a:tr h="370840">
                <a:tc>
                  <a:txBody>
                    <a:bodyPr/>
                    <a:lstStyle/>
                    <a:p>
                      <a:r>
                        <a:rPr lang="en-GB" dirty="0" smtClean="0"/>
                        <a:t>Value </a:t>
                      </a:r>
                      <a:endParaRPr lang="en-US" dirty="0"/>
                    </a:p>
                  </a:txBody>
                  <a:tcPr/>
                </a:tc>
                <a:tc>
                  <a:txBody>
                    <a:bodyPr/>
                    <a:lstStyle/>
                    <a:p>
                      <a:pPr algn="ctr"/>
                      <a:r>
                        <a:rPr lang="en-GB" dirty="0" smtClean="0"/>
                        <a:t>104 </a:t>
                      </a:r>
                      <a:r>
                        <a:rPr lang="en-GB" dirty="0" err="1" smtClean="0"/>
                        <a:t>mln</a:t>
                      </a:r>
                      <a:endParaRPr lang="en-US" dirty="0"/>
                    </a:p>
                  </a:txBody>
                  <a:tcPr/>
                </a:tc>
                <a:tc>
                  <a:txBody>
                    <a:bodyPr/>
                    <a:lstStyle/>
                    <a:p>
                      <a:pPr algn="ctr"/>
                      <a:r>
                        <a:rPr lang="en-GB" dirty="0" smtClean="0"/>
                        <a:t>+46%</a:t>
                      </a:r>
                      <a:endParaRPr lang="en-US" dirty="0"/>
                    </a:p>
                  </a:txBody>
                  <a:tcPr/>
                </a:tc>
                <a:tc>
                  <a:txBody>
                    <a:bodyPr/>
                    <a:lstStyle/>
                    <a:p>
                      <a:pPr algn="ctr"/>
                      <a:r>
                        <a:rPr lang="en-GB" dirty="0" smtClean="0"/>
                        <a:t>+12%</a:t>
                      </a:r>
                      <a:endParaRPr lang="en-US" dirty="0"/>
                    </a:p>
                  </a:txBody>
                  <a:tcPr/>
                </a:tc>
                <a:tc>
                  <a:txBody>
                    <a:bodyPr/>
                    <a:lstStyle/>
                    <a:p>
                      <a:pPr algn="ctr"/>
                      <a:r>
                        <a:rPr lang="en-GB" dirty="0" smtClean="0"/>
                        <a:t>47 </a:t>
                      </a:r>
                      <a:r>
                        <a:rPr lang="en-GB" dirty="0" err="1" smtClean="0"/>
                        <a:t>mln</a:t>
                      </a:r>
                      <a:endParaRPr lang="en-US" dirty="0"/>
                    </a:p>
                  </a:txBody>
                  <a:tcPr/>
                </a:tc>
                <a:tc>
                  <a:txBody>
                    <a:bodyPr/>
                    <a:lstStyle/>
                    <a:p>
                      <a:pPr algn="ctr"/>
                      <a:r>
                        <a:rPr lang="en-GB" dirty="0" smtClean="0"/>
                        <a:t>+36%</a:t>
                      </a:r>
                      <a:endParaRPr lang="en-US" dirty="0"/>
                    </a:p>
                  </a:txBody>
                  <a:tcPr/>
                </a:tc>
                <a:tc>
                  <a:txBody>
                    <a:bodyPr/>
                    <a:lstStyle/>
                    <a:p>
                      <a:pPr algn="ctr"/>
                      <a:r>
                        <a:rPr lang="en-GB" dirty="0" smtClean="0"/>
                        <a:t>+31%</a:t>
                      </a:r>
                      <a:endParaRPr lang="en-US" dirty="0"/>
                    </a:p>
                  </a:txBody>
                  <a:tcPr/>
                </a:tc>
              </a:tr>
              <a:tr h="370840">
                <a:tc>
                  <a:txBody>
                    <a:bodyPr/>
                    <a:lstStyle/>
                    <a:p>
                      <a:r>
                        <a:rPr lang="en-GB" dirty="0" smtClean="0"/>
                        <a:t>Footfall</a:t>
                      </a:r>
                      <a:endParaRPr lang="en-US" dirty="0"/>
                    </a:p>
                  </a:txBody>
                  <a:tcPr/>
                </a:tc>
                <a:tc>
                  <a:txBody>
                    <a:bodyPr/>
                    <a:lstStyle/>
                    <a:p>
                      <a:pPr algn="ctr"/>
                      <a:r>
                        <a:rPr lang="en-GB" dirty="0" smtClean="0"/>
                        <a:t>82,291</a:t>
                      </a:r>
                      <a:endParaRPr lang="en-US" dirty="0"/>
                    </a:p>
                  </a:txBody>
                  <a:tcPr/>
                </a:tc>
                <a:tc>
                  <a:txBody>
                    <a:bodyPr/>
                    <a:lstStyle/>
                    <a:p>
                      <a:pPr algn="ctr"/>
                      <a:r>
                        <a:rPr lang="en-GB" dirty="0" smtClean="0"/>
                        <a:t>+29%</a:t>
                      </a:r>
                      <a:endParaRPr lang="en-US" dirty="0"/>
                    </a:p>
                  </a:txBody>
                  <a:tcPr/>
                </a:tc>
                <a:tc>
                  <a:txBody>
                    <a:bodyPr/>
                    <a:lstStyle/>
                    <a:p>
                      <a:pPr algn="ctr"/>
                      <a:r>
                        <a:rPr lang="en-GB" dirty="0" smtClean="0"/>
                        <a:t>+4%</a:t>
                      </a:r>
                      <a:endParaRPr lang="en-US" dirty="0"/>
                    </a:p>
                  </a:txBody>
                  <a:tcPr/>
                </a:tc>
                <a:tc>
                  <a:txBody>
                    <a:bodyPr/>
                    <a:lstStyle/>
                    <a:p>
                      <a:pPr algn="ctr"/>
                      <a:r>
                        <a:rPr lang="en-GB" dirty="0" smtClean="0"/>
                        <a:t>37,479</a:t>
                      </a:r>
                      <a:endParaRPr lang="en-US" dirty="0"/>
                    </a:p>
                  </a:txBody>
                  <a:tcPr/>
                </a:tc>
                <a:tc>
                  <a:txBody>
                    <a:bodyPr/>
                    <a:lstStyle/>
                    <a:p>
                      <a:pPr algn="ctr"/>
                      <a:r>
                        <a:rPr lang="en-GB" dirty="0" smtClean="0"/>
                        <a:t>+9%</a:t>
                      </a:r>
                      <a:endParaRPr lang="en-US" dirty="0"/>
                    </a:p>
                  </a:txBody>
                  <a:tcPr/>
                </a:tc>
                <a:tc>
                  <a:txBody>
                    <a:bodyPr/>
                    <a:lstStyle/>
                    <a:p>
                      <a:pPr algn="ctr"/>
                      <a:r>
                        <a:rPr lang="en-GB" dirty="0" smtClean="0"/>
                        <a:t>+10%</a:t>
                      </a:r>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20328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Institutional Sales: Q4 Business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6604393"/>
              </p:ext>
            </p:extLst>
          </p:nvPr>
        </p:nvGraphicFramePr>
        <p:xfrm>
          <a:off x="1065212" y="2362200"/>
          <a:ext cx="8686800" cy="1483360"/>
        </p:xfrm>
        <a:graphic>
          <a:graphicData uri="http://schemas.openxmlformats.org/drawingml/2006/table">
            <a:tbl>
              <a:tblPr firstRow="1" bandRow="1">
                <a:tableStyleId>{5C22544A-7EE6-4342-B048-85BDC9FD1C3A}</a:tableStyleId>
              </a:tblPr>
              <a:tblGrid>
                <a:gridCol w="2895600"/>
                <a:gridCol w="2133599"/>
                <a:gridCol w="2209801"/>
                <a:gridCol w="1447800"/>
              </a:tblGrid>
              <a:tr h="370840">
                <a:tc>
                  <a:txBody>
                    <a:bodyPr/>
                    <a:lstStyle/>
                    <a:p>
                      <a:endParaRPr lang="en-US" dirty="0"/>
                    </a:p>
                  </a:txBody>
                  <a:tcPr/>
                </a:tc>
                <a:tc>
                  <a:txBody>
                    <a:bodyPr/>
                    <a:lstStyle/>
                    <a:p>
                      <a:r>
                        <a:rPr lang="en-GB" dirty="0" smtClean="0"/>
                        <a:t>Q4, </a:t>
                      </a:r>
                      <a:r>
                        <a:rPr lang="en-GB" dirty="0" smtClean="0"/>
                        <a:t>2015</a:t>
                      </a:r>
                      <a:endParaRPr lang="en-US" dirty="0"/>
                    </a:p>
                  </a:txBody>
                  <a:tcPr/>
                </a:tc>
                <a:tc>
                  <a:txBody>
                    <a:bodyPr/>
                    <a:lstStyle/>
                    <a:p>
                      <a:r>
                        <a:rPr lang="en-GB" dirty="0" smtClean="0"/>
                        <a:t>Q4</a:t>
                      </a:r>
                      <a:r>
                        <a:rPr lang="en-GB" smtClean="0"/>
                        <a:t>, </a:t>
                      </a:r>
                      <a:r>
                        <a:rPr lang="en-GB" smtClean="0"/>
                        <a:t>2016</a:t>
                      </a:r>
                      <a:endParaRPr lang="en-US" dirty="0"/>
                    </a:p>
                  </a:txBody>
                  <a:tcPr/>
                </a:tc>
                <a:tc>
                  <a:txBody>
                    <a:bodyPr/>
                    <a:lstStyle/>
                    <a:p>
                      <a:r>
                        <a:rPr lang="en-GB" dirty="0" smtClean="0"/>
                        <a:t>Change</a:t>
                      </a:r>
                      <a:endParaRPr lang="en-US" dirty="0"/>
                    </a:p>
                  </a:txBody>
                  <a:tcPr/>
                </a:tc>
              </a:tr>
              <a:tr h="370840">
                <a:tc>
                  <a:txBody>
                    <a:bodyPr/>
                    <a:lstStyle/>
                    <a:p>
                      <a:r>
                        <a:rPr lang="en-GB" dirty="0" smtClean="0"/>
                        <a:t>Volume</a:t>
                      </a:r>
                      <a:endParaRPr lang="en-US" dirty="0"/>
                    </a:p>
                  </a:txBody>
                  <a:tcPr/>
                </a:tc>
                <a:tc>
                  <a:txBody>
                    <a:bodyPr/>
                    <a:lstStyle/>
                    <a:p>
                      <a:r>
                        <a:rPr lang="en-GB" dirty="0" smtClean="0"/>
                        <a:t>55 </a:t>
                      </a:r>
                      <a:r>
                        <a:rPr lang="en-GB" dirty="0" err="1" smtClean="0"/>
                        <a:t>mln</a:t>
                      </a:r>
                      <a:endParaRPr lang="en-US" dirty="0"/>
                    </a:p>
                  </a:txBody>
                  <a:tcPr/>
                </a:tc>
                <a:tc>
                  <a:txBody>
                    <a:bodyPr/>
                    <a:lstStyle/>
                    <a:p>
                      <a:r>
                        <a:rPr lang="en-GB" dirty="0" smtClean="0"/>
                        <a:t>104 </a:t>
                      </a:r>
                      <a:r>
                        <a:rPr lang="en-GB" dirty="0" err="1" smtClean="0"/>
                        <a:t>mln</a:t>
                      </a:r>
                      <a:endParaRPr lang="en-US" dirty="0"/>
                    </a:p>
                  </a:txBody>
                  <a:tcPr/>
                </a:tc>
                <a:tc>
                  <a:txBody>
                    <a:bodyPr/>
                    <a:lstStyle/>
                    <a:p>
                      <a:r>
                        <a:rPr lang="en-GB" dirty="0" smtClean="0"/>
                        <a:t>+89%</a:t>
                      </a:r>
                      <a:endParaRPr lang="en-US" dirty="0"/>
                    </a:p>
                  </a:txBody>
                  <a:tcPr/>
                </a:tc>
              </a:tr>
              <a:tr h="370840">
                <a:tc>
                  <a:txBody>
                    <a:bodyPr/>
                    <a:lstStyle/>
                    <a:p>
                      <a:r>
                        <a:rPr lang="en-GB" dirty="0" smtClean="0"/>
                        <a:t>Value</a:t>
                      </a:r>
                      <a:endParaRPr lang="en-US" dirty="0"/>
                    </a:p>
                  </a:txBody>
                  <a:tcPr/>
                </a:tc>
                <a:tc>
                  <a:txBody>
                    <a:bodyPr/>
                    <a:lstStyle/>
                    <a:p>
                      <a:r>
                        <a:rPr lang="en-GB" dirty="0" smtClean="0"/>
                        <a:t>99.6 tons</a:t>
                      </a:r>
                      <a:endParaRPr lang="en-US" dirty="0"/>
                    </a:p>
                  </a:txBody>
                  <a:tcPr/>
                </a:tc>
                <a:tc>
                  <a:txBody>
                    <a:bodyPr/>
                    <a:lstStyle/>
                    <a:p>
                      <a:r>
                        <a:rPr lang="en-GB" dirty="0" smtClean="0"/>
                        <a:t>191.7 tons</a:t>
                      </a:r>
                      <a:endParaRPr lang="en-US" dirty="0"/>
                    </a:p>
                  </a:txBody>
                  <a:tcPr/>
                </a:tc>
                <a:tc>
                  <a:txBody>
                    <a:bodyPr/>
                    <a:lstStyle/>
                    <a:p>
                      <a:r>
                        <a:rPr lang="en-GB" dirty="0" smtClean="0"/>
                        <a:t>+93%</a:t>
                      </a:r>
                      <a:endParaRPr lang="en-US" dirty="0"/>
                    </a:p>
                  </a:txBody>
                  <a:tcPr/>
                </a:tc>
              </a:tr>
              <a:tr h="370840">
                <a:tc>
                  <a:txBody>
                    <a:bodyPr/>
                    <a:lstStyle/>
                    <a:p>
                      <a:r>
                        <a:rPr lang="en-GB" dirty="0" smtClean="0"/>
                        <a:t>No of Customers</a:t>
                      </a:r>
                      <a:endParaRPr lang="en-US" dirty="0"/>
                    </a:p>
                  </a:txBody>
                  <a:tcPr/>
                </a:tc>
                <a:tc>
                  <a:txBody>
                    <a:bodyPr/>
                    <a:lstStyle/>
                    <a:p>
                      <a:r>
                        <a:rPr lang="en-GB" dirty="0" smtClean="0"/>
                        <a:t>69</a:t>
                      </a:r>
                      <a:endParaRPr lang="en-US" dirty="0"/>
                    </a:p>
                  </a:txBody>
                  <a:tcPr/>
                </a:tc>
                <a:tc>
                  <a:txBody>
                    <a:bodyPr/>
                    <a:lstStyle/>
                    <a:p>
                      <a:r>
                        <a:rPr lang="en-GB" dirty="0" smtClean="0"/>
                        <a:t>125</a:t>
                      </a:r>
                      <a:endParaRPr lang="en-US" dirty="0"/>
                    </a:p>
                  </a:txBody>
                  <a:tcPr/>
                </a:tc>
                <a:tc>
                  <a:txBody>
                    <a:bodyPr/>
                    <a:lstStyle/>
                    <a:p>
                      <a:r>
                        <a:rPr lang="en-GB" dirty="0" smtClean="0"/>
                        <a:t>+81%</a:t>
                      </a:r>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421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Channel Business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201744"/>
              </p:ext>
            </p:extLst>
          </p:nvPr>
        </p:nvGraphicFramePr>
        <p:xfrm>
          <a:off x="1065213" y="2362200"/>
          <a:ext cx="8686800" cy="1381760"/>
        </p:xfrm>
        <a:graphic>
          <a:graphicData uri="http://schemas.openxmlformats.org/drawingml/2006/table">
            <a:tbl>
              <a:tblPr firstRow="1" bandRow="1">
                <a:tableStyleId>{5C22544A-7EE6-4342-B048-85BDC9FD1C3A}</a:tableStyleId>
              </a:tblPr>
              <a:tblGrid>
                <a:gridCol w="2171700"/>
                <a:gridCol w="2171700"/>
                <a:gridCol w="2171700"/>
                <a:gridCol w="2171700"/>
              </a:tblGrid>
              <a:tr h="370840">
                <a:tc>
                  <a:txBody>
                    <a:bodyPr/>
                    <a:lstStyle/>
                    <a:p>
                      <a:endParaRPr lang="en-US" dirty="0"/>
                    </a:p>
                  </a:txBody>
                  <a:tcPr/>
                </a:tc>
                <a:tc>
                  <a:txBody>
                    <a:bodyPr/>
                    <a:lstStyle/>
                    <a:p>
                      <a:r>
                        <a:rPr lang="en-GB" dirty="0" smtClean="0"/>
                        <a:t>Q4,</a:t>
                      </a:r>
                      <a:r>
                        <a:rPr lang="en-GB" baseline="0" dirty="0" smtClean="0"/>
                        <a:t> 2016</a:t>
                      </a:r>
                      <a:endParaRPr lang="en-US" dirty="0"/>
                    </a:p>
                  </a:txBody>
                  <a:tcPr/>
                </a:tc>
                <a:tc>
                  <a:txBody>
                    <a:bodyPr/>
                    <a:lstStyle/>
                    <a:p>
                      <a:r>
                        <a:rPr lang="en-GB" dirty="0" smtClean="0"/>
                        <a:t>Change vs SPLY</a:t>
                      </a:r>
                      <a:endParaRPr lang="en-US" dirty="0"/>
                    </a:p>
                  </a:txBody>
                  <a:tcPr/>
                </a:tc>
                <a:tc>
                  <a:txBody>
                    <a:bodyPr/>
                    <a:lstStyle/>
                    <a:p>
                      <a:r>
                        <a:rPr lang="en-GB" dirty="0" smtClean="0"/>
                        <a:t>Change vs Q3, 2016</a:t>
                      </a:r>
                      <a:endParaRPr lang="en-US" dirty="0"/>
                    </a:p>
                  </a:txBody>
                  <a:tcPr/>
                </a:tc>
              </a:tr>
              <a:tr h="370840">
                <a:tc>
                  <a:txBody>
                    <a:bodyPr/>
                    <a:lstStyle/>
                    <a:p>
                      <a:r>
                        <a:rPr lang="en-GB" dirty="0" smtClean="0"/>
                        <a:t>Value</a:t>
                      </a:r>
                      <a:endParaRPr lang="en-US" dirty="0"/>
                    </a:p>
                  </a:txBody>
                  <a:tcPr/>
                </a:tc>
                <a:tc>
                  <a:txBody>
                    <a:bodyPr/>
                    <a:lstStyle/>
                    <a:p>
                      <a:r>
                        <a:rPr lang="en-GB" dirty="0" smtClean="0"/>
                        <a:t>1.14 </a:t>
                      </a:r>
                      <a:r>
                        <a:rPr lang="en-GB" dirty="0" err="1" smtClean="0"/>
                        <a:t>bln</a:t>
                      </a:r>
                      <a:endParaRPr lang="en-US" dirty="0"/>
                    </a:p>
                  </a:txBody>
                  <a:tcPr/>
                </a:tc>
                <a:tc>
                  <a:txBody>
                    <a:bodyPr/>
                    <a:lstStyle/>
                    <a:p>
                      <a:r>
                        <a:rPr lang="en-GB" dirty="0" smtClean="0"/>
                        <a:t>+3%</a:t>
                      </a:r>
                      <a:endParaRPr lang="en-US" dirty="0"/>
                    </a:p>
                  </a:txBody>
                  <a:tcPr/>
                </a:tc>
                <a:tc>
                  <a:txBody>
                    <a:bodyPr/>
                    <a:lstStyle/>
                    <a:p>
                      <a:r>
                        <a:rPr lang="en-GB" dirty="0" smtClean="0"/>
                        <a:t>-1.5%</a:t>
                      </a:r>
                      <a:endParaRPr lang="en-US" dirty="0"/>
                    </a:p>
                  </a:txBody>
                  <a:tcPr/>
                </a:tc>
              </a:tr>
              <a:tr h="370840">
                <a:tc>
                  <a:txBody>
                    <a:bodyPr/>
                    <a:lstStyle/>
                    <a:p>
                      <a:r>
                        <a:rPr lang="en-GB" dirty="0" smtClean="0"/>
                        <a:t>Volume</a:t>
                      </a:r>
                      <a:endParaRPr lang="en-US" dirty="0"/>
                    </a:p>
                  </a:txBody>
                  <a:tcPr/>
                </a:tc>
                <a:tc>
                  <a:txBody>
                    <a:bodyPr/>
                    <a:lstStyle/>
                    <a:p>
                      <a:r>
                        <a:rPr lang="en-GB" dirty="0" smtClean="0"/>
                        <a:t>2.32 </a:t>
                      </a:r>
                      <a:r>
                        <a:rPr lang="en-GB" dirty="0" err="1" smtClean="0"/>
                        <a:t>mln</a:t>
                      </a:r>
                      <a:r>
                        <a:rPr lang="en-GB" dirty="0" smtClean="0"/>
                        <a:t> tons</a:t>
                      </a:r>
                      <a:endParaRPr lang="en-US" dirty="0"/>
                    </a:p>
                  </a:txBody>
                  <a:tcPr/>
                </a:tc>
                <a:tc>
                  <a:txBody>
                    <a:bodyPr/>
                    <a:lstStyle/>
                    <a:p>
                      <a:r>
                        <a:rPr lang="en-GB" dirty="0" smtClean="0"/>
                        <a:t>+4%</a:t>
                      </a:r>
                      <a:endParaRPr lang="en-US" dirty="0"/>
                    </a:p>
                  </a:txBody>
                  <a:tcPr/>
                </a:tc>
                <a:tc>
                  <a:txBody>
                    <a:bodyPr/>
                    <a:lstStyle/>
                    <a:p>
                      <a:r>
                        <a:rPr lang="en-GB" dirty="0" smtClean="0"/>
                        <a:t>+0.2%</a:t>
                      </a:r>
                      <a:endParaRPr lang="en-US" dirty="0"/>
                    </a:p>
                  </a:txBody>
                  <a:tcPr/>
                </a:tc>
              </a:tr>
            </a:tbl>
          </a:graphicData>
        </a:graphic>
      </p:graphicFrame>
      <p:sp>
        <p:nvSpPr>
          <p:cNvPr id="5" name="TextBox 4"/>
          <p:cNvSpPr txBox="1"/>
          <p:nvPr/>
        </p:nvSpPr>
        <p:spPr>
          <a:xfrm>
            <a:off x="2203449" y="9372600"/>
            <a:ext cx="8686801" cy="990600"/>
          </a:xfrm>
          <a:prstGeom prst="rect">
            <a:avLst/>
          </a:prstGeom>
          <a:noFill/>
        </p:spPr>
        <p:txBody>
          <a:bodyPr wrap="square" rtlCol="0">
            <a:spAutoFit/>
          </a:bodyPr>
          <a:lstStyle/>
          <a:p>
            <a:endParaRPr lang="en-US" dirty="0"/>
          </a:p>
        </p:txBody>
      </p:sp>
      <p:pic>
        <p:nvPicPr>
          <p:cNvPr id="1026" name="Picture 2" descr="Image result for hyperp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4648200"/>
            <a:ext cx="1552575"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5212" y="4419600"/>
            <a:ext cx="8686801" cy="923330"/>
          </a:xfrm>
          <a:prstGeom prst="rect">
            <a:avLst/>
          </a:prstGeom>
          <a:noFill/>
        </p:spPr>
        <p:txBody>
          <a:bodyPr wrap="square" rtlCol="0">
            <a:spAutoFit/>
          </a:bodyPr>
          <a:lstStyle/>
          <a:p>
            <a:r>
              <a:rPr lang="en-GB" dirty="0" smtClean="0"/>
              <a:t>                                </a:t>
            </a:r>
          </a:p>
          <a:p>
            <a:r>
              <a:rPr lang="en-GB" dirty="0"/>
              <a:t> </a:t>
            </a:r>
            <a:r>
              <a:rPr lang="en-GB" dirty="0" smtClean="0"/>
              <a:t>                             One of the largest organized grocery customers in KSA acquired</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95384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Corporate Governance</a:t>
            </a:r>
            <a:endParaRPr lang="en-US" dirty="0"/>
          </a:p>
        </p:txBody>
      </p:sp>
      <p:sp>
        <p:nvSpPr>
          <p:cNvPr id="7" name="Text Placeholder 6"/>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9" y="152400"/>
            <a:ext cx="704666" cy="826705"/>
          </a:xfrm>
          <a:prstGeom prst="rect">
            <a:avLst/>
          </a:prstGeom>
        </p:spPr>
      </p:pic>
    </p:spTree>
    <p:extLst>
      <p:ext uri="{BB962C8B-B14F-4D97-AF65-F5344CB8AC3E}">
        <p14:creationId xmlns:p14="http://schemas.microsoft.com/office/powerpoint/2010/main" val="39378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0</TotalTime>
  <Words>1720</Words>
  <Application>Microsoft Office PowerPoint</Application>
  <PresentationFormat>Custom</PresentationFormat>
  <Paragraphs>276</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Franklin Gothic Medium</vt:lpstr>
      <vt:lpstr>Business Contrast 16x9</vt:lpstr>
      <vt:lpstr>Analysts  Briefing </vt:lpstr>
      <vt:lpstr>FY 2015 – 16 Snapshot</vt:lpstr>
      <vt:lpstr>Quarterly Performance Highlights by SBU</vt:lpstr>
      <vt:lpstr>Meat One</vt:lpstr>
      <vt:lpstr>Meat One Business Results: Q4, 2016</vt:lpstr>
      <vt:lpstr>Khaas Meat: Q4 Business Results Summary</vt:lpstr>
      <vt:lpstr>Institutional Sales: Q4 Business Performance</vt:lpstr>
      <vt:lpstr>Export Channel Business Performance</vt:lpstr>
      <vt:lpstr>Corporate Governance</vt:lpstr>
      <vt:lpstr>Reconstituted Board of Directors</vt:lpstr>
      <vt:lpstr>Director Announcement</vt:lpstr>
      <vt:lpstr>Code of Corporate governance </vt:lpstr>
      <vt:lpstr>Poultry Project Update</vt:lpstr>
      <vt:lpstr>Key Trends in food industry </vt:lpstr>
      <vt:lpstr>Key trends in food industry </vt:lpstr>
      <vt:lpstr>Project</vt:lpstr>
      <vt:lpstr>Product Portfolio</vt:lpstr>
      <vt:lpstr>Project Status</vt:lpstr>
      <vt:lpstr>Project Status</vt:lpstr>
      <vt:lpstr>Frozen &amp; Fresh Fruit and Vegetable Plant</vt:lpstr>
      <vt:lpstr>Your questions…..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2016-09-21T06:32:44Z</dcterms:created>
  <dcterms:modified xsi:type="dcterms:W3CDTF">2016-09-27T10:25:43Z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