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302" r:id="rId4"/>
    <p:sldId id="285" r:id="rId5"/>
    <p:sldId id="301" r:id="rId6"/>
    <p:sldId id="286" r:id="rId7"/>
    <p:sldId id="275" r:id="rId8"/>
    <p:sldId id="279" r:id="rId9"/>
    <p:sldId id="278" r:id="rId10"/>
    <p:sldId id="282" r:id="rId11"/>
    <p:sldId id="283" r:id="rId12"/>
    <p:sldId id="292" r:id="rId13"/>
    <p:sldId id="295" r:id="rId14"/>
    <p:sldId id="297" r:id="rId15"/>
    <p:sldId id="300" r:id="rId16"/>
    <p:sldId id="284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E\Reporting\Audit\QE%20Sep%2016\BOD\Presentatioin%20Working%20for%20Sales%20and%20expens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E\Reporting\Audit\QE%20Sep%2016\BOD\Presentatioin%20Working%20for%20Sales%20and%20expense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Sales Mix QE Sep2015</a:t>
            </a:r>
          </a:p>
        </c:rich>
      </c:tx>
      <c:layout/>
      <c:overlay val="0"/>
    </c:title>
    <c:autoTitleDeleted val="0"/>
    <c:view3D>
      <c:rotX val="30"/>
      <c:rotY val="10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3856441308363E-2"/>
          <c:y val="9.3664609042065555E-2"/>
          <c:w val="0.85514577499313227"/>
          <c:h val="0.85893762574646704"/>
        </c:manualLayout>
      </c:layout>
      <c:pie3DChart>
        <c:varyColors val="1"/>
        <c:ser>
          <c:idx val="0"/>
          <c:order val="0"/>
          <c:tx>
            <c:strRef>
              <c:f>'Sales Mix'!$B$4</c:f>
              <c:strCache>
                <c:ptCount val="1"/>
                <c:pt idx="0">
                  <c:v>Sales Mix QE Sep2015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/>
              <a:contourClr>
                <a:srgbClr val="000000"/>
              </a:contourClr>
            </a:sp3d>
          </c:spPr>
          <c:explosion val="7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266575542031747"/>
                  <c:y val="-0.203816345873432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217927580791964E-2"/>
                  <c:y val="-0.170775007290755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936040645458822E-3"/>
                  <c:y val="-0.15544473607465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'Sales Mix'!$C$3:$F$3</c:f>
              <c:strCache>
                <c:ptCount val="4"/>
                <c:pt idx="0">
                  <c:v>Meat One</c:v>
                </c:pt>
                <c:pt idx="1">
                  <c:v>B2B</c:v>
                </c:pt>
                <c:pt idx="2">
                  <c:v>Khaas Meat</c:v>
                </c:pt>
                <c:pt idx="3">
                  <c:v>Export</c:v>
                </c:pt>
              </c:strCache>
            </c:strRef>
          </c:cat>
          <c:val>
            <c:numRef>
              <c:f>'Sales Mix'!$C$4:$F$4</c:f>
              <c:numCache>
                <c:formatCode>0%</c:formatCode>
                <c:ptCount val="4"/>
                <c:pt idx="0">
                  <c:v>0.1784955828423975</c:v>
                </c:pt>
                <c:pt idx="1">
                  <c:v>7.5374859881451803E-2</c:v>
                </c:pt>
                <c:pt idx="2">
                  <c:v>3.7157913396829813E-2</c:v>
                </c:pt>
                <c:pt idx="3">
                  <c:v>0.70897164387932088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scene3d>
          <a:camera prst="orthographicFront"/>
          <a:lightRig rig="threePt" dir="t"/>
        </a:scene3d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glow>
        <a:schemeClr val="accent1">
          <a:alpha val="40000"/>
        </a:schemeClr>
      </a:glow>
    </a:effectLst>
    <a:scene3d>
      <a:camera prst="orthographicFront"/>
      <a:lightRig rig="threePt" dir="t"/>
    </a:scene3d>
    <a:sp3d>
      <a:bevelT w="0"/>
      <a:bevelB w="641350" h="9334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tx2"/>
                </a:solidFill>
              </a:rPr>
              <a:t>Sales Mix QE Sep 2016</a:t>
            </a:r>
          </a:p>
        </c:rich>
      </c:tx>
      <c:layout/>
      <c:overlay val="0"/>
    </c:title>
    <c:autoTitleDeleted val="0"/>
    <c:view3D>
      <c:rotX val="30"/>
      <c:rotY val="10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30698398171374E-2"/>
          <c:y val="9.0136536419448313E-2"/>
          <c:w val="0.85514577499313227"/>
          <c:h val="0.85893762574646704"/>
        </c:manualLayout>
      </c:layout>
      <c:pie3DChart>
        <c:varyColors val="1"/>
        <c:ser>
          <c:idx val="0"/>
          <c:order val="0"/>
          <c:tx>
            <c:strRef>
              <c:f>'Sales Mix'!$I$4</c:f>
              <c:strCache>
                <c:ptCount val="1"/>
                <c:pt idx="0">
                  <c:v>Sales Mix QE Sep 2016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/>
              <a:contourClr>
                <a:srgbClr val="000000"/>
              </a:contourClr>
            </a:sp3d>
          </c:spPr>
          <c:explosion val="7"/>
          <c:dPt>
            <c:idx val="0"/>
            <c:bubble3D val="0"/>
            <c:spPr>
              <a:scene3d>
                <a:camera prst="orthographicFront"/>
                <a:lightRig rig="threePt" dir="t"/>
              </a:scene3d>
              <a:sp3d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266575542031747"/>
                  <c:y val="-0.203816345873432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217927580791964E-2"/>
                  <c:y val="-0.170775007290755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454991297448722E-2"/>
                  <c:y val="-0.159852580995248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'Sales Mix'!$J$3:$M$3</c:f>
              <c:strCache>
                <c:ptCount val="4"/>
                <c:pt idx="0">
                  <c:v>Meat One</c:v>
                </c:pt>
                <c:pt idx="1">
                  <c:v>B2B</c:v>
                </c:pt>
                <c:pt idx="2">
                  <c:v>Khaas Meat</c:v>
                </c:pt>
                <c:pt idx="3">
                  <c:v>Export</c:v>
                </c:pt>
              </c:strCache>
            </c:strRef>
          </c:cat>
          <c:val>
            <c:numRef>
              <c:f>'Sales Mix'!$J$4:$M$4</c:f>
              <c:numCache>
                <c:formatCode>0%</c:formatCode>
                <c:ptCount val="4"/>
                <c:pt idx="0">
                  <c:v>0.27035748059738018</c:v>
                </c:pt>
                <c:pt idx="1">
                  <c:v>8.2114419101074823E-2</c:v>
                </c:pt>
                <c:pt idx="2">
                  <c:v>4.81233109651674E-2</c:v>
                </c:pt>
                <c:pt idx="3">
                  <c:v>0.59940478933637764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scene3d>
          <a:camera prst="orthographicFront"/>
          <a:lightRig rig="threePt" dir="t"/>
        </a:scene3d>
      </c:spPr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4453263111158332"/>
          <c:y val="0.89384936232152656"/>
          <c:w val="0.57768602900361909"/>
          <c:h val="7.9704342918900453E-2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glow>
        <a:schemeClr val="accent1">
          <a:alpha val="40000"/>
        </a:schemeClr>
      </a:glow>
    </a:effectLst>
    <a:scene3d>
      <a:camera prst="orthographicFront"/>
      <a:lightRig rig="threePt" dir="t"/>
    </a:scene3d>
    <a:sp3d>
      <a:bevelT w="0"/>
      <a:bevelB w="641350" h="933450"/>
    </a:sp3d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10/31/2016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10/31/2016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15E9C-A4EC-45CD-AED9-29495856BF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99D07-B883-4FA8-B5E0-07D3FBD3828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5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10/31/2016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10/31/2016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Analysts  Briefing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October 31,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 Channel Business Highlight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3449" y="9372600"/>
            <a:ext cx="8686801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While there was considerable pressure on volumes and margin, we have initiated sales of red offal to UAE, successfully diversifying our portfolio</a:t>
            </a:r>
          </a:p>
          <a:p>
            <a:r>
              <a:rPr lang="en-GB" dirty="0" smtClean="0"/>
              <a:t>Recovery in the current period is promising &amp; top line growth is expected in the coming quarters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P</a:t>
            </a:r>
            <a:r>
              <a:rPr lang="en-GB" dirty="0" smtClean="0"/>
              <a:t>oultry Project Update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90337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709487"/>
            <a:ext cx="10512862" cy="4905367"/>
          </a:xfrm>
        </p:spPr>
        <p:txBody>
          <a:bodyPr>
            <a:normAutofit/>
          </a:bodyPr>
          <a:lstStyle/>
          <a:p>
            <a:r>
              <a:rPr lang="en-US" sz="2399" dirty="0"/>
              <a:t>Poultry Processing </a:t>
            </a:r>
          </a:p>
          <a:p>
            <a:pPr lvl="1"/>
            <a:r>
              <a:rPr lang="en-US" dirty="0"/>
              <a:t>Fresh and Frozen poultry cuts</a:t>
            </a:r>
          </a:p>
          <a:p>
            <a:endParaRPr lang="en-US" sz="2399" dirty="0"/>
          </a:p>
          <a:p>
            <a:endParaRPr lang="en-US" sz="2399" dirty="0"/>
          </a:p>
          <a:p>
            <a:r>
              <a:rPr lang="en-US" sz="2399" dirty="0"/>
              <a:t>Value Added Processing</a:t>
            </a:r>
          </a:p>
          <a:p>
            <a:pPr lvl="1"/>
            <a:r>
              <a:rPr lang="en-US" dirty="0"/>
              <a:t>RTC/RTE</a:t>
            </a:r>
          </a:p>
          <a:p>
            <a:pPr lvl="1"/>
            <a:r>
              <a:rPr lang="en-US" dirty="0" smtClean="0"/>
              <a:t>Snacks/Flour products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42" y="5570520"/>
            <a:ext cx="936254" cy="62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92" y="5642800"/>
            <a:ext cx="943117" cy="62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49" y="5534699"/>
            <a:ext cx="1049291" cy="82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65" y="5677345"/>
            <a:ext cx="1272010" cy="67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96" y="5570521"/>
            <a:ext cx="1136969" cy="75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52" y="1485332"/>
            <a:ext cx="4825449" cy="3751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46" y="5570520"/>
            <a:ext cx="1136967" cy="75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903370"/>
          </a:xfrm>
          <a:noFill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Status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477490"/>
            <a:ext cx="10512862" cy="5005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99" b="1" u="sng" dirty="0"/>
              <a:t>Machinery</a:t>
            </a:r>
          </a:p>
          <a:p>
            <a:pPr marL="0" indent="0">
              <a:buNone/>
            </a:pPr>
            <a:r>
              <a:rPr lang="en-US" sz="2399" dirty="0"/>
              <a:t>Almost 90% of the equipment has arrived and has purchased from leading manufacturers from Europe</a:t>
            </a:r>
          </a:p>
          <a:p>
            <a:pPr marL="0" indent="0">
              <a:buNone/>
            </a:pPr>
            <a:r>
              <a:rPr lang="en-US" sz="2399" b="1" u="sng" dirty="0"/>
              <a:t>Ground Work</a:t>
            </a:r>
          </a:p>
          <a:p>
            <a:pPr marL="0" indent="0">
              <a:buNone/>
            </a:pPr>
            <a:r>
              <a:rPr lang="en-US" sz="2399" dirty="0"/>
              <a:t>Machine installation will start in Nov. </a:t>
            </a:r>
            <a:r>
              <a:rPr lang="en-US" sz="2399" dirty="0" smtClean="0"/>
              <a:t>2016</a:t>
            </a:r>
          </a:p>
          <a:p>
            <a:pPr marL="0" indent="0">
              <a:buNone/>
            </a:pPr>
            <a:r>
              <a:rPr lang="en-GB" sz="2399" b="1" u="sng" dirty="0" smtClean="0"/>
              <a:t>Product Development</a:t>
            </a:r>
          </a:p>
          <a:p>
            <a:pPr marL="0" indent="0">
              <a:buNone/>
            </a:pPr>
            <a:r>
              <a:rPr lang="en-GB" sz="2399" dirty="0" smtClean="0"/>
              <a:t>Extensive R &amp; D underway</a:t>
            </a:r>
          </a:p>
          <a:p>
            <a:pPr marL="0" indent="0">
              <a:buNone/>
            </a:pPr>
            <a:r>
              <a:rPr lang="en-GB" sz="2399" dirty="0" smtClean="0"/>
              <a:t>State of the Art Food Research Center being established in Karachi</a:t>
            </a:r>
            <a:endParaRPr lang="en-US" sz="2399" dirty="0"/>
          </a:p>
          <a:p>
            <a:pPr marL="0" indent="0">
              <a:buNone/>
            </a:pPr>
            <a:endParaRPr lang="en-US" sz="2399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8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25" y="203763"/>
            <a:ext cx="8686801" cy="1066800"/>
          </a:xfrm>
        </p:spPr>
        <p:txBody>
          <a:bodyPr/>
          <a:lstStyle/>
          <a:p>
            <a:r>
              <a:rPr lang="en-GB" dirty="0" smtClean="0"/>
              <a:t>Frozen &amp; Fresh Fruit and Vegetable Plant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843" y="4770212"/>
            <a:ext cx="2142567" cy="2142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241" y="1270563"/>
            <a:ext cx="2898900" cy="289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458" y="4397603"/>
            <a:ext cx="3112178" cy="2477458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RghwK22r3K2lfHnaw5csOuP5ZoG2rmVhDVwm3FYjxtSij5NQ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27" y="4643246"/>
            <a:ext cx="1485171" cy="22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frozen vegetables retail packs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5" y="5136327"/>
            <a:ext cx="1711547" cy="1711547"/>
          </a:xfrm>
          <a:prstGeom prst="rect">
            <a:avLst/>
          </a:prstGeom>
        </p:spPr>
      </p:pic>
      <p:sp>
        <p:nvSpPr>
          <p:cNvPr id="9" name="AutoShape 6" descr="Image result for frozen vegetables retail packs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859" y="4834436"/>
            <a:ext cx="2032826" cy="2032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495" y="1647445"/>
            <a:ext cx="7748108" cy="230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99" dirty="0" smtClean="0"/>
              <a:t>Plant / machinery has been acquired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99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99" dirty="0" smtClean="0"/>
              <a:t>Land earmarked for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99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99" dirty="0" smtClean="0"/>
              <a:t>Most experienced consultant in Pakistan has been engaged for project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99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99" dirty="0" smtClean="0"/>
              <a:t>Completion date is expected to be December 2017</a:t>
            </a:r>
            <a:endParaRPr lang="en-US" sz="1799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3657600"/>
          </a:xfrm>
        </p:spPr>
        <p:txBody>
          <a:bodyPr>
            <a:normAutofit/>
          </a:bodyPr>
          <a:lstStyle/>
          <a:p>
            <a:r>
              <a:rPr lang="en-GB" dirty="0" smtClean="0"/>
              <a:t>Your questions…..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8686801" cy="1066800"/>
          </a:xfrm>
        </p:spPr>
        <p:txBody>
          <a:bodyPr/>
          <a:lstStyle/>
          <a:p>
            <a:r>
              <a:rPr lang="en-GB" dirty="0" smtClean="0"/>
              <a:t>Reconciliation of Profitability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636645"/>
              </p:ext>
            </p:extLst>
          </p:nvPr>
        </p:nvGraphicFramePr>
        <p:xfrm>
          <a:off x="1217612" y="1066793"/>
          <a:ext cx="7785947" cy="569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1121"/>
                <a:gridCol w="652227"/>
                <a:gridCol w="1029294"/>
                <a:gridCol w="214011"/>
                <a:gridCol w="1029294"/>
              </a:tblGrid>
              <a:tr h="1715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RECONCILIATION OF PBT FOR QE SEP 16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83" marR="7983" marT="798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Q1-17 Vs Q1-16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Q1-17 Vs Q4-16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ctr"/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----------------Rs. In '000 ---------------</a:t>
                      </a:r>
                      <a:endParaRPr lang="en-US" sz="1100" b="0" i="1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PBT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81,541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81,714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Other Income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(42,518)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(8,737)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Other Expenses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(1,642)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10,028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Overheads - before </a:t>
                      </a:r>
                      <a:r>
                        <a:rPr lang="en-US" sz="1100" u="none" strike="noStrike" dirty="0" err="1">
                          <a:effectLst/>
                        </a:rPr>
                        <a:t>dep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(47,648)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51,403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Depreciation method change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4,368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(26,670)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Profit from </a:t>
                      </a:r>
                      <a:r>
                        <a:rPr lang="en-US" sz="1100" u="none" strike="noStrike" dirty="0" err="1">
                          <a:effectLst/>
                        </a:rPr>
                        <a:t>Qurbani</a:t>
                      </a:r>
                      <a:r>
                        <a:rPr lang="en-US" sz="1100" u="none" strike="noStrike" dirty="0">
                          <a:effectLst/>
                        </a:rPr>
                        <a:t> Project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21,917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61,646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Reversal of Provision for W/H tax - COGS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     -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(11,184)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Variance in Finance Cost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3,611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(5,294)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Extraordinary spoilage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   (67)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9,696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19,562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162,601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EXPORT SEGMENT: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Impact of increase in Purchase Cost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(35,850)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(107,760)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Impact of reduction in other direct cost (cargo related)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18,305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2,065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Surplus Profit/(Loss) on Wakkhar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2,665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(26,671)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Loss of Export CM on reduced volume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(43,146)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(36,825)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Reduction in Export price/Ex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(4,202)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(7,858)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RETAIL AND B2B SEGMENT: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Meat One &amp; </a:t>
                      </a:r>
                      <a:r>
                        <a:rPr lang="en-US" sz="1100" u="none" strike="noStrike" dirty="0" err="1">
                          <a:effectLst/>
                        </a:rPr>
                        <a:t>Khaas</a:t>
                      </a:r>
                      <a:r>
                        <a:rPr lang="en-US" sz="1100" u="none" strike="noStrike" dirty="0">
                          <a:effectLst/>
                        </a:rPr>
                        <a:t>: CM Profit/Loss due to revenue variance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8,559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(11,425)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Meat One &amp; Khaas: CM Profit/Loss due to increase/decrease in CM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1,368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(8,322)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CM increase from PAF/Navy Sales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    2,211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    3,666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17156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691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  <a:tr h="306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PBT for QE Sep 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          (30,528)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          (30,529)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3" marR="7983" marT="7983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Q1 2016 – 17 Snapshot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35536"/>
              </p:ext>
            </p:extLst>
          </p:nvPr>
        </p:nvGraphicFramePr>
        <p:xfrm>
          <a:off x="1065211" y="1828800"/>
          <a:ext cx="9220200" cy="312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/>
                <a:gridCol w="3073400"/>
                <a:gridCol w="3073400"/>
              </a:tblGrid>
              <a:tr h="446314">
                <a:tc>
                  <a:txBody>
                    <a:bodyPr/>
                    <a:lstStyle/>
                    <a:p>
                      <a:r>
                        <a:rPr lang="en-GB" dirty="0" smtClean="0"/>
                        <a:t>SBU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Revenue PKR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Change vs SPLY</a:t>
                      </a:r>
                      <a:endParaRPr lang="en-US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GB" dirty="0" smtClean="0"/>
                        <a:t>Export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930.6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-32%</a:t>
                      </a:r>
                      <a:endParaRPr lang="en-US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GB" dirty="0" smtClean="0"/>
                        <a:t>Meat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+20%</a:t>
                      </a:r>
                      <a:endParaRPr lang="en-US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Khaas</a:t>
                      </a:r>
                      <a:r>
                        <a:rPr lang="en-GB" baseline="0" dirty="0" smtClean="0"/>
                        <a:t> Meat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+3%</a:t>
                      </a:r>
                      <a:endParaRPr lang="en-US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GB" dirty="0" smtClean="0"/>
                        <a:t>Institutional Sales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+31%</a:t>
                      </a:r>
                      <a:endParaRPr lang="en-US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GB" dirty="0" smtClean="0"/>
                        <a:t>Tender</a:t>
                      </a:r>
                      <a:r>
                        <a:rPr lang="en-GB" baseline="0" dirty="0" smtClean="0"/>
                        <a:t>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-45%</a:t>
                      </a:r>
                      <a:endParaRPr lang="en-US" dirty="0"/>
                    </a:p>
                  </a:txBody>
                  <a:tcPr/>
                </a:tc>
              </a:tr>
              <a:tr h="446314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1545.9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-20%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441" y="275460"/>
            <a:ext cx="10969943" cy="512879"/>
          </a:xfrm>
        </p:spPr>
        <p:txBody>
          <a:bodyPr>
            <a:normAutofit/>
          </a:bodyPr>
          <a:lstStyle/>
          <a:p>
            <a:r>
              <a:rPr lang="en-US" sz="2799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Sales Mix QE Sep 2016 </a:t>
            </a:r>
            <a:r>
              <a:rPr lang="en-US" sz="2799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799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2015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99B49-607D-47B4-B33A-D1E3EE0EC389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 rot="16200000">
            <a:off x="8704159" y="2934055"/>
            <a:ext cx="5847014" cy="487553"/>
          </a:xfrm>
        </p:spPr>
        <p:txBody>
          <a:bodyPr>
            <a:normAutofit lnSpcReduction="10000"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Al-</a:t>
            </a:r>
            <a:r>
              <a:rPr lang="en-US" sz="1400" b="1" dirty="0" err="1">
                <a:solidFill>
                  <a:schemeClr val="tx1"/>
                </a:solidFill>
              </a:rPr>
              <a:t>Shaheer</a:t>
            </a:r>
            <a:r>
              <a:rPr lang="en-US" sz="1400" b="1" dirty="0">
                <a:solidFill>
                  <a:schemeClr val="tx1"/>
                </a:solidFill>
              </a:rPr>
              <a:t> Corporation Limited for the quarter ended 30 September  2016</a:t>
            </a:r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701978"/>
              </p:ext>
            </p:extLst>
          </p:nvPr>
        </p:nvGraphicFramePr>
        <p:xfrm>
          <a:off x="5103812" y="3259317"/>
          <a:ext cx="6225824" cy="359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279213"/>
              </p:ext>
            </p:extLst>
          </p:nvPr>
        </p:nvGraphicFramePr>
        <p:xfrm>
          <a:off x="-230188" y="868340"/>
          <a:ext cx="7232033" cy="366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83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Highlights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32008"/>
            <a:ext cx="8686801" cy="1066800"/>
          </a:xfrm>
        </p:spPr>
        <p:txBody>
          <a:bodyPr/>
          <a:lstStyle/>
          <a:p>
            <a:r>
              <a:rPr lang="en-GB" dirty="0" smtClean="0"/>
              <a:t>Meat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211687"/>
            <a:ext cx="8686801" cy="4191000"/>
          </a:xfrm>
        </p:spPr>
        <p:txBody>
          <a:bodyPr/>
          <a:lstStyle/>
          <a:p>
            <a:r>
              <a:rPr lang="en-GB" dirty="0" smtClean="0"/>
              <a:t>The  first location with Shell fuel retail was energized at Shell </a:t>
            </a:r>
            <a:r>
              <a:rPr lang="en-GB" dirty="0" err="1" smtClean="0"/>
              <a:t>Askari</a:t>
            </a:r>
            <a:r>
              <a:rPr lang="en-GB" dirty="0" smtClean="0"/>
              <a:t> Filling Station</a:t>
            </a:r>
          </a:p>
          <a:p>
            <a:r>
              <a:rPr lang="en-GB" dirty="0" smtClean="0"/>
              <a:t>Our second location with Al Fatah Lahore opened in DHA, Karachi</a:t>
            </a:r>
          </a:p>
          <a:p>
            <a:r>
              <a:rPr lang="en-GB" dirty="0" smtClean="0"/>
              <a:t>Our third location with Bin Hashim Store opened in FB Area, Karachi</a:t>
            </a:r>
          </a:p>
          <a:p>
            <a:r>
              <a:rPr lang="en-GB" dirty="0" smtClean="0"/>
              <a:t>As of September 30</a:t>
            </a:r>
            <a:r>
              <a:rPr lang="en-GB" baseline="30000" dirty="0" smtClean="0"/>
              <a:t>th</a:t>
            </a:r>
            <a:r>
              <a:rPr lang="en-GB" dirty="0" smtClean="0"/>
              <a:t>, 2016 we have 36 active stores, and the expansion continues……</a:t>
            </a:r>
          </a:p>
          <a:p>
            <a:pPr marL="45720" indent="0">
              <a:buNone/>
            </a:pPr>
            <a:endParaRPr lang="en-GB" dirty="0" smtClean="0"/>
          </a:p>
          <a:p>
            <a:pPr marL="4572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3313"/>
            <a:ext cx="5713412" cy="3213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3090155"/>
            <a:ext cx="2825884" cy="3767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3" y="3661558"/>
            <a:ext cx="3656013" cy="20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8" y="50597"/>
            <a:ext cx="8686801" cy="1066800"/>
          </a:xfrm>
        </p:spPr>
        <p:txBody>
          <a:bodyPr/>
          <a:lstStyle/>
          <a:p>
            <a:r>
              <a:rPr lang="en-GB" dirty="0" smtClean="0"/>
              <a:t>Meat One: Eid Ul </a:t>
            </a:r>
            <a:r>
              <a:rPr lang="en-GB" dirty="0" err="1" smtClean="0"/>
              <a:t>Adha</a:t>
            </a:r>
            <a:r>
              <a:rPr lang="en-GB" dirty="0" smtClean="0"/>
              <a:t> </a:t>
            </a:r>
            <a:r>
              <a:rPr lang="en-GB" dirty="0" err="1" smtClean="0"/>
              <a:t>Qurbani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612" y="1327723"/>
            <a:ext cx="5486400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164" y="4422719"/>
            <a:ext cx="3745848" cy="210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75" y="1327723"/>
            <a:ext cx="5161550" cy="290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412" y="4414599"/>
            <a:ext cx="3965687" cy="2226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12" y="4284886"/>
            <a:ext cx="3368135" cy="2526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Khaas</a:t>
            </a:r>
            <a:r>
              <a:rPr lang="en-GB" dirty="0" smtClean="0"/>
              <a:t> Meat: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Network further consolidated and 3 more unprofitable locations closed down</a:t>
            </a:r>
          </a:p>
          <a:p>
            <a:r>
              <a:rPr lang="en-GB" dirty="0" smtClean="0"/>
              <a:t>Our network size of 15 shops vs 27 shops last year, still clocked a modest growth of 3%</a:t>
            </a:r>
          </a:p>
          <a:p>
            <a:r>
              <a:rPr lang="en-GB" dirty="0" smtClean="0"/>
              <a:t>Special Muharram offer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r="8801"/>
          <a:stretch/>
        </p:blipFill>
        <p:spPr>
          <a:xfrm>
            <a:off x="4570412" y="4660017"/>
            <a:ext cx="3302000" cy="2191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73" y="4576293"/>
            <a:ext cx="4064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7927"/>
          <a:stretch/>
        </p:blipFill>
        <p:spPr>
          <a:xfrm>
            <a:off x="0" y="3832733"/>
            <a:ext cx="4427895" cy="30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Sales: Q4 Business Performance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9" y="152400"/>
            <a:ext cx="704666" cy="826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Core business showed robust 30% growth</a:t>
            </a:r>
          </a:p>
          <a:p>
            <a:endParaRPr lang="en-GB" dirty="0" smtClean="0"/>
          </a:p>
          <a:p>
            <a:r>
              <a:rPr lang="en-GB" dirty="0" smtClean="0"/>
              <a:t>Added additional 15 customers bringing our penetration to 140 accounts:</a:t>
            </a:r>
          </a:p>
          <a:p>
            <a:endParaRPr lang="en-GB" dirty="0" smtClean="0"/>
          </a:p>
          <a:p>
            <a:pPr marL="45720" indent="0">
              <a:buNone/>
            </a:pPr>
            <a:r>
              <a:rPr lang="en-GB" dirty="0" smtClean="0"/>
              <a:t>- Renewed PAF tender with addition of chicken business</a:t>
            </a:r>
          </a:p>
          <a:p>
            <a:endParaRPr lang="en-GB" dirty="0"/>
          </a:p>
          <a:p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611</Words>
  <Application>Microsoft Office PowerPoint</Application>
  <PresentationFormat>Custom</PresentationFormat>
  <Paragraphs>155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Medium</vt:lpstr>
      <vt:lpstr>Times New Roman</vt:lpstr>
      <vt:lpstr>Business Contrast 16x9</vt:lpstr>
      <vt:lpstr>Analysts  Briefing </vt:lpstr>
      <vt:lpstr>Reconciliation of Profitability</vt:lpstr>
      <vt:lpstr>Q1 2016 – 17 Snapshot</vt:lpstr>
      <vt:lpstr> Sales Mix QE Sep 2016 vs 2015</vt:lpstr>
      <vt:lpstr>Business Highlights</vt:lpstr>
      <vt:lpstr>Meat One</vt:lpstr>
      <vt:lpstr>Meat One: Eid Ul Adha Qurbani</vt:lpstr>
      <vt:lpstr>Khaas Meat:</vt:lpstr>
      <vt:lpstr>Institutional Sales: Q4 Business Performance</vt:lpstr>
      <vt:lpstr>Export Channel Business Highlight</vt:lpstr>
      <vt:lpstr>Poultry Project Update</vt:lpstr>
      <vt:lpstr>Project</vt:lpstr>
      <vt:lpstr>Project Status</vt:lpstr>
      <vt:lpstr>Frozen &amp; Fresh Fruit and Vegetable Plant</vt:lpstr>
      <vt:lpstr>Your questions…..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2016-09-21T06:32:44Z</dcterms:created>
  <dcterms:modified xsi:type="dcterms:W3CDTF">2016-10-31T11:59:44Z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